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4.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9.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337" r:id="rId2"/>
    <p:sldId id="338" r:id="rId3"/>
    <p:sldId id="384" r:id="rId4"/>
    <p:sldId id="385" r:id="rId5"/>
    <p:sldId id="386" r:id="rId6"/>
    <p:sldId id="387" r:id="rId7"/>
    <p:sldId id="388" r:id="rId8"/>
    <p:sldId id="339" r:id="rId9"/>
    <p:sldId id="405" r:id="rId10"/>
    <p:sldId id="407" r:id="rId11"/>
    <p:sldId id="408" r:id="rId12"/>
    <p:sldId id="345" r:id="rId13"/>
    <p:sldId id="398" r:id="rId14"/>
    <p:sldId id="402" r:id="rId15"/>
    <p:sldId id="348" r:id="rId16"/>
    <p:sldId id="397" r:id="rId17"/>
    <p:sldId id="396" r:id="rId18"/>
    <p:sldId id="401" r:id="rId19"/>
    <p:sldId id="351" r:id="rId20"/>
    <p:sldId id="375" r:id="rId21"/>
    <p:sldId id="376" r:id="rId22"/>
    <p:sldId id="372" r:id="rId23"/>
    <p:sldId id="404" r:id="rId24"/>
    <p:sldId id="389" r:id="rId25"/>
    <p:sldId id="390" r:id="rId26"/>
    <p:sldId id="370" r:id="rId27"/>
    <p:sldId id="378" r:id="rId28"/>
    <p:sldId id="379" r:id="rId29"/>
    <p:sldId id="381" r:id="rId30"/>
    <p:sldId id="380" r:id="rId31"/>
    <p:sldId id="359" r:id="rId32"/>
    <p:sldId id="394" r:id="rId33"/>
    <p:sldId id="403" r:id="rId34"/>
    <p:sldId id="400" r:id="rId35"/>
    <p:sldId id="393" r:id="rId36"/>
  </p:sldIdLst>
  <p:sldSz cx="12192000" cy="6858000"/>
  <p:notesSz cx="6805613" cy="9944100"/>
  <p:custDataLst>
    <p:tags r:id="rId39"/>
  </p:custDataLst>
  <p:defaultTextStyle>
    <a:defPPr>
      <a:defRPr lang="en-GB"/>
    </a:defPPr>
    <a:lvl1pPr algn="l" rtl="0" fontAlgn="base">
      <a:lnSpc>
        <a:spcPct val="108000"/>
      </a:lnSpc>
      <a:spcBef>
        <a:spcPct val="54000"/>
      </a:spcBef>
      <a:spcAft>
        <a:spcPct val="0"/>
      </a:spcAft>
      <a:defRPr sz="1700" kern="1200">
        <a:solidFill>
          <a:schemeClr val="tx1"/>
        </a:solid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913" userDrawn="1">
          <p15:clr>
            <a:srgbClr val="A4A3A4"/>
          </p15:clr>
        </p15:guide>
        <p15:guide id="2" orient="horz" pos="259" userDrawn="1">
          <p15:clr>
            <a:srgbClr val="A4A3A4"/>
          </p15:clr>
        </p15:guide>
        <p15:guide id="3" orient="horz" pos="3724" userDrawn="1">
          <p15:clr>
            <a:srgbClr val="A4A3A4"/>
          </p15:clr>
        </p15:guide>
        <p15:guide id="4" orient="horz" pos="3996">
          <p15:clr>
            <a:srgbClr val="A4A3A4"/>
          </p15:clr>
        </p15:guide>
        <p15:guide id="5" orient="horz" pos="114">
          <p15:clr>
            <a:srgbClr val="A4A3A4"/>
          </p15:clr>
        </p15:guide>
        <p15:guide id="6" orient="horz" pos="4207">
          <p15:clr>
            <a:srgbClr val="A4A3A4"/>
          </p15:clr>
        </p15:guide>
        <p15:guide id="7" pos="441">
          <p15:clr>
            <a:srgbClr val="A4A3A4"/>
          </p15:clr>
        </p15:guide>
        <p15:guide id="8" pos="7237">
          <p15:clr>
            <a:srgbClr val="A4A3A4"/>
          </p15:clr>
        </p15:guide>
        <p15:guide id="10" pos="7564">
          <p15:clr>
            <a:srgbClr val="A4A3A4"/>
          </p15:clr>
        </p15:guide>
        <p15:guide id="11" pos="3663">
          <p15:clr>
            <a:srgbClr val="A4A3A4"/>
          </p15:clr>
        </p15:guide>
        <p15:guide id="12" pos="4017">
          <p15:clr>
            <a:srgbClr val="A4A3A4"/>
          </p15:clr>
        </p15:guide>
        <p15:guide id="13" pos="3840">
          <p15:clr>
            <a:srgbClr val="A4A3A4"/>
          </p15:clr>
        </p15:guide>
      </p15:sldGuideLst>
    </p:ext>
    <p:ext uri="{2D200454-40CA-4A62-9FC3-DE9A4176ACB9}">
      <p15:notesGuideLst xmlns=""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1D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69" autoAdjust="0"/>
    <p:restoredTop sz="94494" autoAdjust="0"/>
  </p:normalViewPr>
  <p:slideViewPr>
    <p:cSldViewPr snapToObjects="1">
      <p:cViewPr>
        <p:scale>
          <a:sx n="70" d="100"/>
          <a:sy n="70" d="100"/>
        </p:scale>
        <p:origin x="-1142" y="-322"/>
      </p:cViewPr>
      <p:guideLst>
        <p:guide orient="horz" pos="913"/>
        <p:guide orient="horz" pos="259"/>
        <p:guide orient="horz" pos="3724"/>
        <p:guide orient="horz" pos="3996"/>
        <p:guide orient="horz" pos="114"/>
        <p:guide orient="horz" pos="4207"/>
        <p:guide pos="441"/>
        <p:guide pos="7237"/>
        <p:guide pos="7564"/>
        <p:guide pos="3663"/>
        <p:guide pos="4017"/>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76" d="100"/>
          <a:sy n="76" d="100"/>
        </p:scale>
        <p:origin x="-3978" y="-108"/>
      </p:cViewPr>
      <p:guideLst>
        <p:guide orient="horz" pos="3132"/>
        <p:guide pos="214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600000000000005E-2"/>
          <c:y val="4.1600000000000005E-2"/>
          <c:w val="0.91680000000000006"/>
          <c:h val="0.91680000000000006"/>
        </c:manualLayout>
      </c:layout>
      <c:pieChart>
        <c:varyColors val="0"/>
        <c:ser>
          <c:idx val="0"/>
          <c:order val="0"/>
          <c:dPt>
            <c:idx val="0"/>
            <c:bubble3D val="0"/>
            <c:spPr>
              <a:solidFill>
                <a:srgbClr val="EB4600"/>
              </a:solidFill>
              <a:ln>
                <a:noFill/>
              </a:ln>
            </c:spPr>
          </c:dPt>
          <c:dPt>
            <c:idx val="1"/>
            <c:bubble3D val="0"/>
            <c:spPr>
              <a:solidFill>
                <a:srgbClr val="D9D9D9"/>
              </a:solidFill>
              <a:ln>
                <a:noFill/>
              </a:ln>
            </c:spPr>
          </c:dPt>
          <c:dPt>
            <c:idx val="2"/>
            <c:bubble3D val="0"/>
            <c:spPr>
              <a:solidFill>
                <a:srgbClr val="74C9E6"/>
              </a:solidFill>
              <a:ln>
                <a:noFill/>
              </a:ln>
            </c:spPr>
          </c:dPt>
          <c:val>
            <c:numRef>
              <c:f>Sheet1!$A$1:$A$3</c:f>
              <c:numCache>
                <c:formatCode>General</c:formatCode>
                <c:ptCount val="3"/>
                <c:pt idx="0">
                  <c:v>112.00000000000001</c:v>
                </c:pt>
                <c:pt idx="1">
                  <c:v>51</c:v>
                </c:pt>
                <c:pt idx="2">
                  <c:v>20</c:v>
                </c:pt>
              </c:numCache>
            </c:numRef>
          </c:val>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600000000000005E-2"/>
          <c:y val="4.1600000000000005E-2"/>
          <c:w val="0.91680000000000006"/>
          <c:h val="0.91680000000000006"/>
        </c:manualLayout>
      </c:layout>
      <c:pieChart>
        <c:varyColors val="0"/>
        <c:ser>
          <c:idx val="0"/>
          <c:order val="0"/>
          <c:dPt>
            <c:idx val="0"/>
            <c:bubble3D val="0"/>
            <c:spPr>
              <a:solidFill>
                <a:srgbClr val="EB4600"/>
              </a:solidFill>
              <a:ln>
                <a:noFill/>
              </a:ln>
            </c:spPr>
          </c:dPt>
          <c:dPt>
            <c:idx val="1"/>
            <c:bubble3D val="0"/>
            <c:spPr>
              <a:solidFill>
                <a:srgbClr val="D9D9D9"/>
              </a:solidFill>
              <a:ln>
                <a:noFill/>
              </a:ln>
            </c:spPr>
          </c:dPt>
          <c:dPt>
            <c:idx val="2"/>
            <c:bubble3D val="0"/>
            <c:spPr>
              <a:solidFill>
                <a:srgbClr val="74C9E6"/>
              </a:solidFill>
              <a:ln>
                <a:noFill/>
              </a:ln>
            </c:spPr>
          </c:dPt>
          <c:val>
            <c:numRef>
              <c:f>Sheet1!$A$1:$A$3</c:f>
              <c:numCache>
                <c:formatCode>General</c:formatCode>
                <c:ptCount val="3"/>
                <c:pt idx="0">
                  <c:v>41</c:v>
                </c:pt>
                <c:pt idx="1">
                  <c:v>5</c:v>
                </c:pt>
                <c:pt idx="2">
                  <c:v>4</c:v>
                </c:pt>
              </c:numCache>
            </c:numRef>
          </c:val>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099737532808399"/>
          <c:y val="6.4757160647571602E-2"/>
          <c:w val="0.45866141732283466"/>
          <c:h val="0.87048567870485682"/>
        </c:manualLayout>
      </c:layout>
      <c:pieChart>
        <c:varyColors val="0"/>
        <c:ser>
          <c:idx val="0"/>
          <c:order val="0"/>
          <c:dPt>
            <c:idx val="0"/>
            <c:bubble3D val="0"/>
            <c:spPr>
              <a:solidFill>
                <a:schemeClr val="tx2"/>
              </a:solidFill>
              <a:ln>
                <a:noFill/>
              </a:ln>
            </c:spPr>
          </c:dPt>
          <c:dPt>
            <c:idx val="1"/>
            <c:bubble3D val="0"/>
            <c:spPr>
              <a:solidFill>
                <a:srgbClr val="D9D9D9"/>
              </a:solidFill>
              <a:ln>
                <a:noFill/>
              </a:ln>
            </c:spPr>
          </c:dPt>
          <c:dPt>
            <c:idx val="2"/>
            <c:bubble3D val="0"/>
            <c:spPr>
              <a:solidFill>
                <a:srgbClr val="74C9E6"/>
              </a:solidFill>
              <a:ln>
                <a:noFill/>
              </a:ln>
            </c:spPr>
          </c:dPt>
          <c:dLbls>
            <c:dLbl>
              <c:idx val="0"/>
              <c:layout>
                <c:manualLayout>
                  <c:x val="2.3622047244094488E-2"/>
                  <c:y val="-6.351183063511831E-2"/>
                </c:manualLayout>
              </c:layout>
              <c:numFmt formatCode="#,##0&quot;%&quot;;&quot;-&quot;#,##0&quot;%&quot;" sourceLinked="0"/>
              <c:spPr>
                <a:noFill/>
                <a:ln>
                  <a:noFill/>
                </a:ln>
              </c:spPr>
              <c:txPr>
                <a:bodyPr wrap="none"/>
                <a:lstStyle/>
                <a:p>
                  <a:pPr>
                    <a:defRPr sz="1200" b="1">
                      <a:solidFill>
                        <a:schemeClr val="bg1"/>
                      </a:solidFill>
                      <a:latin typeface="+mn-lt"/>
                      <a:ea typeface="+mn-ea"/>
                      <a:cs typeface="+mn-cs"/>
                      <a:sym typeface="+mn-lt"/>
                    </a:defRPr>
                  </a:pPr>
                  <a:endParaRPr lang="da-DK"/>
                </a:p>
              </c:txPr>
              <c:dLblPos val="ctr"/>
              <c:showLegendKey val="0"/>
              <c:showVal val="1"/>
              <c:showCatName val="0"/>
              <c:showSerName val="0"/>
              <c:showPercent val="0"/>
              <c:showBubbleSize val="0"/>
            </c:dLbl>
            <c:dLbl>
              <c:idx val="1"/>
              <c:layout>
                <c:manualLayout>
                  <c:x val="3.4776902887139111E-2"/>
                  <c:y val="2.2415940224159402E-2"/>
                </c:manualLayout>
              </c:layout>
              <c:numFmt formatCode="#,##0&quot;%&quot;;&quot;-&quot;#,##0&quot;%&quot;" sourceLinked="0"/>
              <c:spPr>
                <a:noFill/>
                <a:ln>
                  <a:noFill/>
                </a:ln>
              </c:spPr>
              <c:txPr>
                <a:bodyPr wrap="none"/>
                <a:lstStyle/>
                <a:p>
                  <a:pPr>
                    <a:defRPr sz="1200" b="1">
                      <a:solidFill>
                        <a:schemeClr val="tx1"/>
                      </a:solidFill>
                      <a:latin typeface="+mn-lt"/>
                      <a:ea typeface="+mn-ea"/>
                      <a:cs typeface="+mn-cs"/>
                      <a:sym typeface="+mn-lt"/>
                    </a:defRPr>
                  </a:pPr>
                  <a:endParaRPr lang="da-DK"/>
                </a:p>
              </c:txPr>
              <c:dLblPos val="ctr"/>
              <c:showLegendKey val="0"/>
              <c:showVal val="1"/>
              <c:showCatName val="0"/>
              <c:showSerName val="0"/>
              <c:showPercent val="0"/>
              <c:showBubbleSize val="0"/>
            </c:dLbl>
            <c:dLbl>
              <c:idx val="2"/>
              <c:layout>
                <c:manualLayout>
                  <c:x val="-3.6745406824146981E-2"/>
                  <c:y val="1.86799501867995E-2"/>
                </c:manualLayout>
              </c:layout>
              <c:numFmt formatCode="#,##0&quot;%&quot;;&quot;-&quot;#,##0&quot;%&quot;" sourceLinked="0"/>
              <c:spPr>
                <a:noFill/>
                <a:ln>
                  <a:noFill/>
                </a:ln>
              </c:spPr>
              <c:txPr>
                <a:bodyPr wrap="none"/>
                <a:lstStyle/>
                <a:p>
                  <a:pPr>
                    <a:defRPr sz="1200" b="1">
                      <a:solidFill>
                        <a:schemeClr val="tx1"/>
                      </a:solidFill>
                      <a:latin typeface="+mn-lt"/>
                      <a:ea typeface="+mn-ea"/>
                      <a:cs typeface="+mn-cs"/>
                      <a:sym typeface="+mn-lt"/>
                    </a:defRPr>
                  </a:pPr>
                  <a:endParaRPr lang="da-DK"/>
                </a:p>
              </c:txPr>
              <c:dLblPos val="ctr"/>
              <c:showLegendKey val="0"/>
              <c:showVal val="1"/>
              <c:showCatName val="0"/>
              <c:showSerName val="0"/>
              <c:showPercent val="0"/>
              <c:showBubbleSize val="0"/>
            </c:dLbl>
            <c:showLegendKey val="0"/>
            <c:showVal val="0"/>
            <c:showCatName val="0"/>
            <c:showSerName val="0"/>
            <c:showPercent val="0"/>
            <c:showBubbleSize val="0"/>
          </c:dLbls>
          <c:val>
            <c:numRef>
              <c:f>Sheet1!$A$1:$A$3</c:f>
              <c:numCache>
                <c:formatCode>General</c:formatCode>
                <c:ptCount val="3"/>
                <c:pt idx="0">
                  <c:v>19.463087248322147</c:v>
                </c:pt>
                <c:pt idx="1">
                  <c:v>21.923937360178972</c:v>
                </c:pt>
                <c:pt idx="2">
                  <c:v>58.612975391498878</c:v>
                </c:pt>
              </c:numCache>
            </c:numRef>
          </c:val>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821522309711288"/>
          <c:y val="6.6666666666666666E-2"/>
          <c:w val="0.44356955380577429"/>
          <c:h val="0.8666666666666667"/>
        </c:manualLayout>
      </c:layout>
      <c:pieChart>
        <c:varyColors val="0"/>
        <c:ser>
          <c:idx val="0"/>
          <c:order val="0"/>
          <c:dPt>
            <c:idx val="0"/>
            <c:bubble3D val="0"/>
            <c:spPr>
              <a:solidFill>
                <a:schemeClr val="tx2"/>
              </a:solidFill>
              <a:ln>
                <a:noFill/>
              </a:ln>
            </c:spPr>
          </c:dPt>
          <c:dPt>
            <c:idx val="1"/>
            <c:bubble3D val="0"/>
            <c:spPr>
              <a:solidFill>
                <a:srgbClr val="D9D9D9"/>
              </a:solidFill>
              <a:ln>
                <a:noFill/>
              </a:ln>
            </c:spPr>
          </c:dPt>
          <c:dPt>
            <c:idx val="2"/>
            <c:bubble3D val="0"/>
            <c:spPr>
              <a:solidFill>
                <a:srgbClr val="74C9E6"/>
              </a:solidFill>
              <a:ln>
                <a:noFill/>
              </a:ln>
            </c:spPr>
          </c:dPt>
          <c:dLbls>
            <c:dLbl>
              <c:idx val="0"/>
              <c:layout>
                <c:manualLayout>
                  <c:x val="2.7559055118110236E-2"/>
                  <c:y val="-3.2051282051282048E-2"/>
                </c:manualLayout>
              </c:layout>
              <c:numFmt formatCode="#,##0&quot;%&quot;;&quot;-&quot;#,##0&quot;%&quot;" sourceLinked="0"/>
              <c:spPr>
                <a:noFill/>
                <a:ln>
                  <a:noFill/>
                </a:ln>
              </c:spPr>
              <c:txPr>
                <a:bodyPr wrap="none"/>
                <a:lstStyle/>
                <a:p>
                  <a:pPr>
                    <a:defRPr sz="1200" b="1">
                      <a:solidFill>
                        <a:schemeClr val="bg1"/>
                      </a:solidFill>
                      <a:latin typeface="+mn-lt"/>
                      <a:ea typeface="+mn-ea"/>
                      <a:cs typeface="+mn-cs"/>
                      <a:sym typeface="+mn-lt"/>
                    </a:defRPr>
                  </a:pPr>
                  <a:endParaRPr lang="da-DK"/>
                </a:p>
              </c:txPr>
              <c:dLblPos val="ctr"/>
              <c:showLegendKey val="0"/>
              <c:showVal val="1"/>
              <c:showCatName val="0"/>
              <c:showSerName val="0"/>
              <c:showPercent val="0"/>
              <c:showBubbleSize val="0"/>
            </c:dLbl>
            <c:dLbl>
              <c:idx val="1"/>
              <c:layout>
                <c:manualLayout>
                  <c:x val="1.9028871391076115E-2"/>
                  <c:y val="6.4102564102564097E-2"/>
                </c:manualLayout>
              </c:layout>
              <c:numFmt formatCode="#,##0&quot;%&quot;;&quot;-&quot;#,##0&quot;%&quot;" sourceLinked="0"/>
              <c:spPr>
                <a:noFill/>
                <a:ln>
                  <a:noFill/>
                </a:ln>
              </c:spPr>
              <c:txPr>
                <a:bodyPr wrap="none"/>
                <a:lstStyle/>
                <a:p>
                  <a:pPr>
                    <a:defRPr sz="1200" b="1">
                      <a:solidFill>
                        <a:schemeClr val="tx1"/>
                      </a:solidFill>
                      <a:latin typeface="+mn-lt"/>
                      <a:ea typeface="+mn-ea"/>
                      <a:cs typeface="+mn-cs"/>
                      <a:sym typeface="+mn-lt"/>
                    </a:defRPr>
                  </a:pPr>
                  <a:endParaRPr lang="da-DK"/>
                </a:p>
              </c:txPr>
              <c:dLblPos val="ctr"/>
              <c:showLegendKey val="0"/>
              <c:showVal val="1"/>
              <c:showCatName val="0"/>
              <c:showSerName val="0"/>
              <c:showPercent val="0"/>
              <c:showBubbleSize val="0"/>
            </c:dLbl>
            <c:dLbl>
              <c:idx val="2"/>
              <c:layout>
                <c:manualLayout>
                  <c:x val="-3.937007874015748E-2"/>
                  <c:y val="-2.5641025641025641E-3"/>
                </c:manualLayout>
              </c:layout>
              <c:numFmt formatCode="#,##0&quot;%&quot;;&quot;-&quot;#,##0&quot;%&quot;" sourceLinked="0"/>
              <c:spPr>
                <a:noFill/>
                <a:ln>
                  <a:noFill/>
                </a:ln>
              </c:spPr>
              <c:txPr>
                <a:bodyPr wrap="none"/>
                <a:lstStyle/>
                <a:p>
                  <a:pPr>
                    <a:defRPr sz="1200" b="1">
                      <a:solidFill>
                        <a:schemeClr val="tx1"/>
                      </a:solidFill>
                      <a:latin typeface="+mn-lt"/>
                      <a:ea typeface="+mn-ea"/>
                      <a:cs typeface="+mn-cs"/>
                      <a:sym typeface="+mn-lt"/>
                    </a:defRPr>
                  </a:pPr>
                  <a:endParaRPr lang="da-DK"/>
                </a:p>
              </c:txPr>
              <c:dLblPos val="ctr"/>
              <c:showLegendKey val="0"/>
              <c:showVal val="1"/>
              <c:showCatName val="0"/>
              <c:showSerName val="0"/>
              <c:showPercent val="0"/>
              <c:showBubbleSize val="0"/>
            </c:dLbl>
            <c:showLegendKey val="0"/>
            <c:showVal val="0"/>
            <c:showCatName val="0"/>
            <c:showSerName val="0"/>
            <c:showPercent val="0"/>
            <c:showBubbleSize val="0"/>
          </c:dLbls>
          <c:val>
            <c:numRef>
              <c:f>Sheet1!$A$1:$A$3</c:f>
              <c:numCache>
                <c:formatCode>General</c:formatCode>
                <c:ptCount val="3"/>
                <c:pt idx="0">
                  <c:v>32.445690259285215</c:v>
                </c:pt>
                <c:pt idx="1">
                  <c:v>18.360196215837419</c:v>
                </c:pt>
                <c:pt idx="2">
                  <c:v>49.194113524877366</c:v>
                </c:pt>
              </c:numCache>
            </c:numRef>
          </c:val>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968503937007876"/>
          <c:y val="6.4516129032258063E-2"/>
          <c:w val="0.46062992125984253"/>
          <c:h val="0.87096774193548387"/>
        </c:manualLayout>
      </c:layout>
      <c:pieChart>
        <c:varyColors val="0"/>
        <c:ser>
          <c:idx val="0"/>
          <c:order val="0"/>
          <c:dPt>
            <c:idx val="0"/>
            <c:bubble3D val="0"/>
            <c:spPr>
              <a:solidFill>
                <a:schemeClr val="tx2"/>
              </a:solidFill>
              <a:ln>
                <a:noFill/>
              </a:ln>
            </c:spPr>
          </c:dPt>
          <c:dPt>
            <c:idx val="1"/>
            <c:bubble3D val="0"/>
            <c:spPr>
              <a:solidFill>
                <a:srgbClr val="D9D9D9"/>
              </a:solidFill>
              <a:ln>
                <a:noFill/>
              </a:ln>
            </c:spPr>
          </c:dPt>
          <c:dPt>
            <c:idx val="2"/>
            <c:bubble3D val="0"/>
            <c:spPr>
              <a:solidFill>
                <a:srgbClr val="74C9E6"/>
              </a:solidFill>
              <a:ln>
                <a:noFill/>
              </a:ln>
            </c:spPr>
          </c:dPt>
          <c:dLbls>
            <c:dLbl>
              <c:idx val="1"/>
              <c:layout>
                <c:manualLayout>
                  <c:x val="3.2152230971128612E-2"/>
                  <c:y val="3.1017369727047148E-2"/>
                </c:manualLayout>
              </c:layout>
              <c:numFmt formatCode="#,##0&quot;%&quot;;&quot;-&quot;#,##0&quot;%&quot;" sourceLinked="0"/>
              <c:spPr>
                <a:noFill/>
                <a:ln>
                  <a:noFill/>
                </a:ln>
              </c:spPr>
              <c:txPr>
                <a:bodyPr wrap="none"/>
                <a:lstStyle/>
                <a:p>
                  <a:pPr>
                    <a:defRPr sz="1200" b="1">
                      <a:solidFill>
                        <a:schemeClr val="tx1"/>
                      </a:solidFill>
                      <a:latin typeface="+mn-lt"/>
                      <a:ea typeface="+mn-ea"/>
                      <a:cs typeface="+mn-cs"/>
                      <a:sym typeface="+mn-lt"/>
                    </a:defRPr>
                  </a:pPr>
                  <a:endParaRPr lang="da-DK"/>
                </a:p>
              </c:txPr>
              <c:dLblPos val="ctr"/>
              <c:showLegendKey val="0"/>
              <c:showVal val="1"/>
              <c:showCatName val="0"/>
              <c:showSerName val="0"/>
              <c:showPercent val="0"/>
              <c:showBubbleSize val="0"/>
            </c:dLbl>
            <c:dLbl>
              <c:idx val="2"/>
              <c:layout>
                <c:manualLayout>
                  <c:x val="-4.1994750656167978E-2"/>
                  <c:y val="-7.4441687344913151E-3"/>
                </c:manualLayout>
              </c:layout>
              <c:numFmt formatCode="#,##0&quot;%&quot;;&quot;-&quot;#,##0&quot;%&quot;" sourceLinked="0"/>
              <c:spPr>
                <a:noFill/>
                <a:ln>
                  <a:noFill/>
                </a:ln>
              </c:spPr>
              <c:txPr>
                <a:bodyPr wrap="none"/>
                <a:lstStyle/>
                <a:p>
                  <a:pPr>
                    <a:defRPr sz="1200" b="1">
                      <a:solidFill>
                        <a:schemeClr val="tx1"/>
                      </a:solidFill>
                      <a:latin typeface="+mn-lt"/>
                      <a:ea typeface="+mn-ea"/>
                      <a:cs typeface="+mn-cs"/>
                      <a:sym typeface="+mn-lt"/>
                    </a:defRPr>
                  </a:pPr>
                  <a:endParaRPr lang="da-DK"/>
                </a:p>
              </c:txPr>
              <c:dLblPos val="ctr"/>
              <c:showLegendKey val="0"/>
              <c:showVal val="1"/>
              <c:showCatName val="0"/>
              <c:showSerName val="0"/>
              <c:showPercent val="0"/>
              <c:showBubbleSize val="0"/>
            </c:dLbl>
            <c:showLegendKey val="0"/>
            <c:showVal val="0"/>
            <c:showCatName val="0"/>
            <c:showSerName val="0"/>
            <c:showPercent val="0"/>
            <c:showBubbleSize val="0"/>
          </c:dLbls>
          <c:val>
            <c:numRef>
              <c:f>Sheet1!$A$1:$A$3</c:f>
              <c:numCache>
                <c:formatCode>General</c:formatCode>
                <c:ptCount val="3"/>
                <c:pt idx="0">
                  <c:v>11.76470588235294</c:v>
                </c:pt>
                <c:pt idx="1">
                  <c:v>41.17647058823529</c:v>
                </c:pt>
                <c:pt idx="2">
                  <c:v>47.058823529411761</c:v>
                </c:pt>
              </c:numCache>
            </c:numRef>
          </c:val>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a:pPr>
            <a:r>
              <a:rPr lang="da-DK" dirty="0" smtClean="0"/>
              <a:t>KTU</a:t>
            </a:r>
            <a:r>
              <a:rPr lang="da-DK" baseline="0" dirty="0" smtClean="0"/>
              <a:t> 2018</a:t>
            </a:r>
            <a:endParaRPr lang="da-DK" dirty="0"/>
          </a:p>
        </c:rich>
      </c:tx>
      <c:layout>
        <c:manualLayout>
          <c:xMode val="edge"/>
          <c:yMode val="edge"/>
          <c:x val="7.6717142900328966E-2"/>
          <c:y val="2.8449502133712661E-3"/>
        </c:manualLayout>
      </c:layout>
      <c:overlay val="1"/>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'Ark1'!$B$1</c:f>
              <c:strCache>
                <c:ptCount val="1"/>
                <c:pt idx="0">
                  <c:v>Regnskab</c:v>
                </c:pt>
              </c:strCache>
            </c:strRef>
          </c:tx>
          <c:spPr>
            <a:solidFill>
              <a:srgbClr val="EB4600"/>
            </a:solidFill>
          </c:spPr>
          <c:invertIfNegative val="0"/>
          <c:cat>
            <c:numRef>
              <c:f>'Ark1'!$A$2:$A$8</c:f>
              <c:numCache>
                <c:formatCode>General</c:formatCode>
                <c:ptCount val="7"/>
                <c:pt idx="0">
                  <c:v>2010</c:v>
                </c:pt>
                <c:pt idx="1">
                  <c:v>2011</c:v>
                </c:pt>
                <c:pt idx="2">
                  <c:v>2012</c:v>
                </c:pt>
                <c:pt idx="3">
                  <c:v>2013</c:v>
                </c:pt>
                <c:pt idx="4">
                  <c:v>2014</c:v>
                </c:pt>
                <c:pt idx="5">
                  <c:v>2017</c:v>
                </c:pt>
                <c:pt idx="6">
                  <c:v>2018</c:v>
                </c:pt>
              </c:numCache>
            </c:numRef>
          </c:cat>
          <c:val>
            <c:numRef>
              <c:f>'Ark1'!$B$2:$B$8</c:f>
              <c:numCache>
                <c:formatCode>0.0</c:formatCode>
                <c:ptCount val="7"/>
                <c:pt idx="0">
                  <c:v>3.5</c:v>
                </c:pt>
                <c:pt idx="1">
                  <c:v>3.5</c:v>
                </c:pt>
                <c:pt idx="2">
                  <c:v>4</c:v>
                </c:pt>
                <c:pt idx="3">
                  <c:v>4.0999999999999996</c:v>
                </c:pt>
                <c:pt idx="4">
                  <c:v>4</c:v>
                </c:pt>
                <c:pt idx="5">
                  <c:v>3.3103448275862069</c:v>
                </c:pt>
                <c:pt idx="6">
                  <c:v>3.5</c:v>
                </c:pt>
              </c:numCache>
            </c:numRef>
          </c:val>
        </c:ser>
        <c:ser>
          <c:idx val="1"/>
          <c:order val="1"/>
          <c:tx>
            <c:strRef>
              <c:f>'Ark1'!$C$1</c:f>
              <c:strCache>
                <c:ptCount val="1"/>
                <c:pt idx="0">
                  <c:v>Løn</c:v>
                </c:pt>
              </c:strCache>
            </c:strRef>
          </c:tx>
          <c:spPr>
            <a:solidFill>
              <a:srgbClr val="B4CAD5"/>
            </a:solidFill>
          </c:spPr>
          <c:invertIfNegative val="0"/>
          <c:cat>
            <c:numRef>
              <c:f>'Ark1'!$A$2:$A$8</c:f>
              <c:numCache>
                <c:formatCode>General</c:formatCode>
                <c:ptCount val="7"/>
                <c:pt idx="0">
                  <c:v>2010</c:v>
                </c:pt>
                <c:pt idx="1">
                  <c:v>2011</c:v>
                </c:pt>
                <c:pt idx="2">
                  <c:v>2012</c:v>
                </c:pt>
                <c:pt idx="3">
                  <c:v>2013</c:v>
                </c:pt>
                <c:pt idx="4">
                  <c:v>2014</c:v>
                </c:pt>
                <c:pt idx="5">
                  <c:v>2017</c:v>
                </c:pt>
                <c:pt idx="6">
                  <c:v>2018</c:v>
                </c:pt>
              </c:numCache>
            </c:numRef>
          </c:cat>
          <c:val>
            <c:numRef>
              <c:f>'Ark1'!$C$2:$C$8</c:f>
              <c:numCache>
                <c:formatCode>0.0</c:formatCode>
                <c:ptCount val="7"/>
                <c:pt idx="0">
                  <c:v>3.5</c:v>
                </c:pt>
                <c:pt idx="1">
                  <c:v>3.6</c:v>
                </c:pt>
                <c:pt idx="2">
                  <c:v>3.9</c:v>
                </c:pt>
                <c:pt idx="3">
                  <c:v>4.2</c:v>
                </c:pt>
                <c:pt idx="4">
                  <c:v>4.3</c:v>
                </c:pt>
                <c:pt idx="5">
                  <c:v>3.5263157894736841</c:v>
                </c:pt>
                <c:pt idx="6">
                  <c:v>3.8</c:v>
                </c:pt>
              </c:numCache>
            </c:numRef>
          </c:val>
        </c:ser>
        <c:ser>
          <c:idx val="2"/>
          <c:order val="2"/>
          <c:tx>
            <c:strRef>
              <c:f>'Ark1'!$D$1</c:f>
              <c:strCache>
                <c:ptCount val="1"/>
                <c:pt idx="0">
                  <c:v>Gennemsnit</c:v>
                </c:pt>
              </c:strCache>
            </c:strRef>
          </c:tx>
          <c:spPr>
            <a:solidFill>
              <a:srgbClr val="B0C933"/>
            </a:solidFill>
          </c:spPr>
          <c:invertIfNegative val="0"/>
          <c:cat>
            <c:numRef>
              <c:f>'Ark1'!$A$2:$A$8</c:f>
              <c:numCache>
                <c:formatCode>General</c:formatCode>
                <c:ptCount val="7"/>
                <c:pt idx="0">
                  <c:v>2010</c:v>
                </c:pt>
                <c:pt idx="1">
                  <c:v>2011</c:v>
                </c:pt>
                <c:pt idx="2">
                  <c:v>2012</c:v>
                </c:pt>
                <c:pt idx="3">
                  <c:v>2013</c:v>
                </c:pt>
                <c:pt idx="4">
                  <c:v>2014</c:v>
                </c:pt>
                <c:pt idx="5">
                  <c:v>2017</c:v>
                </c:pt>
                <c:pt idx="6">
                  <c:v>2018</c:v>
                </c:pt>
              </c:numCache>
            </c:numRef>
          </c:cat>
          <c:val>
            <c:numRef>
              <c:f>'Ark1'!$D$2:$D$8</c:f>
              <c:numCache>
                <c:formatCode>General</c:formatCode>
                <c:ptCount val="7"/>
                <c:pt idx="0">
                  <c:v>3.5</c:v>
                </c:pt>
                <c:pt idx="1">
                  <c:v>3.55</c:v>
                </c:pt>
                <c:pt idx="2">
                  <c:v>3.95</c:v>
                </c:pt>
                <c:pt idx="3">
                  <c:v>4.1500000000000004</c:v>
                </c:pt>
                <c:pt idx="4">
                  <c:v>4.1500000000000004</c:v>
                </c:pt>
                <c:pt idx="5">
                  <c:v>3.4183303085299457</c:v>
                </c:pt>
                <c:pt idx="6">
                  <c:v>3.65</c:v>
                </c:pt>
              </c:numCache>
            </c:numRef>
          </c:val>
        </c:ser>
        <c:dLbls>
          <c:showLegendKey val="0"/>
          <c:showVal val="0"/>
          <c:showCatName val="0"/>
          <c:showSerName val="0"/>
          <c:showPercent val="0"/>
          <c:showBubbleSize val="0"/>
        </c:dLbls>
        <c:gapWidth val="150"/>
        <c:shape val="box"/>
        <c:axId val="364443904"/>
        <c:axId val="367263744"/>
        <c:axId val="0"/>
      </c:bar3DChart>
      <c:catAx>
        <c:axId val="364443904"/>
        <c:scaling>
          <c:orientation val="minMax"/>
        </c:scaling>
        <c:delete val="0"/>
        <c:axPos val="b"/>
        <c:numFmt formatCode="General" sourceLinked="1"/>
        <c:majorTickMark val="out"/>
        <c:minorTickMark val="none"/>
        <c:tickLblPos val="nextTo"/>
        <c:crossAx val="367263744"/>
        <c:crosses val="autoZero"/>
        <c:auto val="1"/>
        <c:lblAlgn val="ctr"/>
        <c:lblOffset val="100"/>
        <c:noMultiLvlLbl val="0"/>
      </c:catAx>
      <c:valAx>
        <c:axId val="367263744"/>
        <c:scaling>
          <c:orientation val="minMax"/>
        </c:scaling>
        <c:delete val="0"/>
        <c:axPos val="l"/>
        <c:majorGridlines/>
        <c:numFmt formatCode="0.0" sourceLinked="1"/>
        <c:majorTickMark val="out"/>
        <c:minorTickMark val="none"/>
        <c:tickLblPos val="nextTo"/>
        <c:crossAx val="364443904"/>
        <c:crosses val="autoZero"/>
        <c:crossBetween val="between"/>
      </c:valAx>
    </c:plotArea>
    <c:legend>
      <c:legendPos val="t"/>
      <c:overlay val="0"/>
    </c:legend>
    <c:plotVisOnly val="1"/>
    <c:dispBlanksAs val="gap"/>
    <c:showDLblsOverMax val="0"/>
  </c:chart>
  <c:txPr>
    <a:bodyPr/>
    <a:lstStyle/>
    <a:p>
      <a:pPr>
        <a:defRPr sz="1800"/>
      </a:pPr>
      <a:endParaRPr lang="da-DK"/>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2949302" cy="49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1" tIns="47845" rIns="95691" bIns="47845" numCol="1" anchor="t" anchorCtr="0" compatLnSpc="1">
            <a:prstTxWarp prst="textNoShape">
              <a:avLst/>
            </a:prstTxWarp>
          </a:bodyPr>
          <a:lstStyle>
            <a:lvl1pPr defTabSz="957118">
              <a:lnSpc>
                <a:spcPct val="100000"/>
              </a:lnSpc>
              <a:spcBef>
                <a:spcPct val="0"/>
              </a:spcBef>
              <a:defRPr sz="1300"/>
            </a:lvl1pPr>
          </a:lstStyle>
          <a:p>
            <a:endParaRPr lang="da-DK" dirty="0"/>
          </a:p>
        </p:txBody>
      </p:sp>
      <p:sp>
        <p:nvSpPr>
          <p:cNvPr id="3075" name="Rectangle 3"/>
          <p:cNvSpPr>
            <a:spLocks noGrp="1" noChangeArrowheads="1"/>
          </p:cNvSpPr>
          <p:nvPr>
            <p:ph type="dt" sz="quarter" idx="1"/>
          </p:nvPr>
        </p:nvSpPr>
        <p:spPr bwMode="auto">
          <a:xfrm>
            <a:off x="3854790" y="1"/>
            <a:ext cx="2949302" cy="49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1" tIns="47845" rIns="95691" bIns="47845" numCol="1" anchor="t" anchorCtr="0" compatLnSpc="1">
            <a:prstTxWarp prst="textNoShape">
              <a:avLst/>
            </a:prstTxWarp>
          </a:bodyPr>
          <a:lstStyle>
            <a:lvl1pPr algn="r" defTabSz="957118">
              <a:lnSpc>
                <a:spcPct val="100000"/>
              </a:lnSpc>
              <a:spcBef>
                <a:spcPct val="0"/>
              </a:spcBef>
              <a:defRPr sz="1300"/>
            </a:lvl1pPr>
          </a:lstStyle>
          <a:p>
            <a:endParaRPr lang="da-DK" dirty="0"/>
          </a:p>
        </p:txBody>
      </p:sp>
      <p:sp>
        <p:nvSpPr>
          <p:cNvPr id="3076" name="Rectangle 4"/>
          <p:cNvSpPr>
            <a:spLocks noGrp="1" noChangeArrowheads="1"/>
          </p:cNvSpPr>
          <p:nvPr>
            <p:ph type="ftr" sz="quarter" idx="2"/>
          </p:nvPr>
        </p:nvSpPr>
        <p:spPr bwMode="auto">
          <a:xfrm>
            <a:off x="0" y="9445893"/>
            <a:ext cx="2949302" cy="49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1" tIns="47845" rIns="95691" bIns="47845" numCol="1" anchor="b" anchorCtr="0" compatLnSpc="1">
            <a:prstTxWarp prst="textNoShape">
              <a:avLst/>
            </a:prstTxWarp>
          </a:bodyPr>
          <a:lstStyle>
            <a:lvl1pPr defTabSz="957118">
              <a:lnSpc>
                <a:spcPct val="100000"/>
              </a:lnSpc>
              <a:spcBef>
                <a:spcPct val="0"/>
              </a:spcBef>
              <a:defRPr sz="1300"/>
            </a:lvl1pPr>
          </a:lstStyle>
          <a:p>
            <a:endParaRPr lang="da-DK" dirty="0"/>
          </a:p>
        </p:txBody>
      </p:sp>
      <p:sp>
        <p:nvSpPr>
          <p:cNvPr id="3077" name="Rectangle 5"/>
          <p:cNvSpPr>
            <a:spLocks noGrp="1" noChangeArrowheads="1"/>
          </p:cNvSpPr>
          <p:nvPr>
            <p:ph type="sldNum" sz="quarter" idx="3"/>
          </p:nvPr>
        </p:nvSpPr>
        <p:spPr bwMode="auto">
          <a:xfrm>
            <a:off x="3854790" y="9445893"/>
            <a:ext cx="2949302" cy="49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1" tIns="47845" rIns="95691" bIns="47845" numCol="1" anchor="b" anchorCtr="0" compatLnSpc="1">
            <a:prstTxWarp prst="textNoShape">
              <a:avLst/>
            </a:prstTxWarp>
          </a:bodyPr>
          <a:lstStyle>
            <a:lvl1pPr algn="r" defTabSz="957118">
              <a:lnSpc>
                <a:spcPct val="100000"/>
              </a:lnSpc>
              <a:spcBef>
                <a:spcPct val="0"/>
              </a:spcBef>
              <a:defRPr sz="1300"/>
            </a:lvl1pPr>
          </a:lstStyle>
          <a:p>
            <a:fld id="{7BDCB627-C57F-4AEF-9AD3-12F7BE6D30D0}" type="slidenum">
              <a:rPr lang="da-DK" smtClean="0"/>
              <a:pPr/>
              <a:t>‹nr.›</a:t>
            </a:fld>
            <a:endParaRPr lang="da-DK" dirty="0"/>
          </a:p>
        </p:txBody>
      </p:sp>
    </p:spTree>
    <p:extLst>
      <p:ext uri="{BB962C8B-B14F-4D97-AF65-F5344CB8AC3E}">
        <p14:creationId xmlns:p14="http://schemas.microsoft.com/office/powerpoint/2010/main" val="717048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2949302" cy="49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1" tIns="47845" rIns="95691" bIns="47845" numCol="1" anchor="t" anchorCtr="0" compatLnSpc="1">
            <a:prstTxWarp prst="textNoShape">
              <a:avLst/>
            </a:prstTxWarp>
          </a:bodyPr>
          <a:lstStyle>
            <a:lvl1pPr defTabSz="957118">
              <a:lnSpc>
                <a:spcPct val="100000"/>
              </a:lnSpc>
              <a:spcBef>
                <a:spcPct val="0"/>
              </a:spcBef>
              <a:defRPr sz="1300"/>
            </a:lvl1pPr>
          </a:lstStyle>
          <a:p>
            <a:endParaRPr lang="da-DK" dirty="0"/>
          </a:p>
        </p:txBody>
      </p:sp>
      <p:sp>
        <p:nvSpPr>
          <p:cNvPr id="4099" name="Rectangle 3"/>
          <p:cNvSpPr>
            <a:spLocks noGrp="1" noChangeArrowheads="1"/>
          </p:cNvSpPr>
          <p:nvPr>
            <p:ph type="dt" idx="1"/>
          </p:nvPr>
        </p:nvSpPr>
        <p:spPr bwMode="auto">
          <a:xfrm>
            <a:off x="3854790" y="1"/>
            <a:ext cx="2949302" cy="49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1" tIns="47845" rIns="95691" bIns="47845" numCol="1" anchor="t" anchorCtr="0" compatLnSpc="1">
            <a:prstTxWarp prst="textNoShape">
              <a:avLst/>
            </a:prstTxWarp>
          </a:bodyPr>
          <a:lstStyle>
            <a:lvl1pPr algn="r" defTabSz="957118">
              <a:lnSpc>
                <a:spcPct val="100000"/>
              </a:lnSpc>
              <a:spcBef>
                <a:spcPct val="0"/>
              </a:spcBef>
              <a:defRPr sz="1300"/>
            </a:lvl1pPr>
          </a:lstStyle>
          <a:p>
            <a:endParaRPr lang="da-DK" dirty="0"/>
          </a:p>
        </p:txBody>
      </p:sp>
      <p:sp>
        <p:nvSpPr>
          <p:cNvPr id="4100" name="Rectangle 4"/>
          <p:cNvSpPr>
            <a:spLocks noGrp="1" noRot="1" noChangeAspect="1" noChangeArrowheads="1" noTextEdit="1"/>
          </p:cNvSpPr>
          <p:nvPr>
            <p:ph type="sldImg" idx="2"/>
          </p:nvPr>
        </p:nvSpPr>
        <p:spPr bwMode="auto">
          <a:xfrm>
            <a:off x="88900" y="746125"/>
            <a:ext cx="6627813" cy="37290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1779" y="4722946"/>
            <a:ext cx="5442055" cy="4474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1" tIns="47845" rIns="95691" bIns="47845" numCol="1" anchor="t" anchorCtr="0" compatLnSpc="1">
            <a:prstTxWarp prst="textNoShape">
              <a:avLst/>
            </a:prstTxWarp>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102" name="Rectangle 6"/>
          <p:cNvSpPr>
            <a:spLocks noGrp="1" noChangeArrowheads="1"/>
          </p:cNvSpPr>
          <p:nvPr>
            <p:ph type="ftr" sz="quarter" idx="4"/>
          </p:nvPr>
        </p:nvSpPr>
        <p:spPr bwMode="auto">
          <a:xfrm>
            <a:off x="0" y="9445893"/>
            <a:ext cx="2949302" cy="49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1" tIns="47845" rIns="95691" bIns="47845" numCol="1" anchor="b" anchorCtr="0" compatLnSpc="1">
            <a:prstTxWarp prst="textNoShape">
              <a:avLst/>
            </a:prstTxWarp>
          </a:bodyPr>
          <a:lstStyle>
            <a:lvl1pPr defTabSz="957118">
              <a:lnSpc>
                <a:spcPct val="100000"/>
              </a:lnSpc>
              <a:spcBef>
                <a:spcPct val="0"/>
              </a:spcBef>
              <a:defRPr sz="1300"/>
            </a:lvl1pPr>
          </a:lstStyle>
          <a:p>
            <a:endParaRPr lang="da-DK" dirty="0"/>
          </a:p>
        </p:txBody>
      </p:sp>
      <p:sp>
        <p:nvSpPr>
          <p:cNvPr id="4103" name="Rectangle 7"/>
          <p:cNvSpPr>
            <a:spLocks noGrp="1" noChangeArrowheads="1"/>
          </p:cNvSpPr>
          <p:nvPr>
            <p:ph type="sldNum" sz="quarter" idx="5"/>
          </p:nvPr>
        </p:nvSpPr>
        <p:spPr bwMode="auto">
          <a:xfrm>
            <a:off x="3854790" y="9445893"/>
            <a:ext cx="2949302" cy="49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1" tIns="47845" rIns="95691" bIns="47845" numCol="1" anchor="b" anchorCtr="0" compatLnSpc="1">
            <a:prstTxWarp prst="textNoShape">
              <a:avLst/>
            </a:prstTxWarp>
          </a:bodyPr>
          <a:lstStyle>
            <a:lvl1pPr algn="r" defTabSz="957118">
              <a:lnSpc>
                <a:spcPct val="100000"/>
              </a:lnSpc>
              <a:spcBef>
                <a:spcPct val="0"/>
              </a:spcBef>
              <a:defRPr sz="1300"/>
            </a:lvl1pPr>
          </a:lstStyle>
          <a:p>
            <a:fld id="{27848E65-9E75-41AE-BC80-13A10C6B0591}" type="slidenum">
              <a:rPr lang="da-DK" smtClean="0"/>
              <a:pPr/>
              <a:t>‹nr.›</a:t>
            </a:fld>
            <a:endParaRPr lang="da-DK" dirty="0"/>
          </a:p>
        </p:txBody>
      </p:sp>
    </p:spTree>
    <p:extLst>
      <p:ext uri="{BB962C8B-B14F-4D97-AF65-F5344CB8AC3E}">
        <p14:creationId xmlns:p14="http://schemas.microsoft.com/office/powerpoint/2010/main" val="4650976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27848E65-9E75-41AE-BC80-13A10C6B0591}" type="slidenum">
              <a:rPr lang="da-DK" smtClean="0"/>
              <a:pPr/>
              <a:t>1</a:t>
            </a:fld>
            <a:endParaRPr lang="da-DK" dirty="0"/>
          </a:p>
        </p:txBody>
      </p:sp>
    </p:spTree>
    <p:extLst>
      <p:ext uri="{BB962C8B-B14F-4D97-AF65-F5344CB8AC3E}">
        <p14:creationId xmlns:p14="http://schemas.microsoft.com/office/powerpoint/2010/main" val="914729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19D471-EBB2-45BC-BCF0-03BD88EB7F45}" type="slidenum">
              <a:rPr lang="da-DK"/>
              <a:pPr/>
              <a:t>24</a:t>
            </a:fld>
            <a:endParaRPr lang="da-DK"/>
          </a:p>
        </p:txBody>
      </p:sp>
      <p:sp>
        <p:nvSpPr>
          <p:cNvPr id="600066" name="Rectangle 2"/>
          <p:cNvSpPr>
            <a:spLocks noGrp="1" noRot="1" noChangeAspect="1" noChangeArrowheads="1" noTextEdit="1"/>
          </p:cNvSpPr>
          <p:nvPr>
            <p:ph type="sldImg"/>
          </p:nvPr>
        </p:nvSpPr>
        <p:spPr>
          <a:xfrm>
            <a:off x="88900" y="746125"/>
            <a:ext cx="6627813" cy="3729038"/>
          </a:xfrm>
          <a:ln/>
        </p:spPr>
      </p:sp>
      <p:sp>
        <p:nvSpPr>
          <p:cNvPr id="600067" name="Rectangle 3"/>
          <p:cNvSpPr>
            <a:spLocks noGrp="1" noChangeArrowheads="1"/>
          </p:cNvSpPr>
          <p:nvPr>
            <p:ph type="body" idx="1"/>
          </p:nvPr>
        </p:nvSpPr>
        <p:spPr/>
        <p:txBody>
          <a:bodyPr/>
          <a:lstStyle/>
          <a:p>
            <a:endParaRPr lang="da-DK"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27848E65-9E75-41AE-BC80-13A10C6B0591}" type="slidenum">
              <a:rPr lang="da-DK" smtClean="0">
                <a:solidFill>
                  <a:prstClr val="black"/>
                </a:solidFill>
              </a:rPr>
              <a:pPr/>
              <a:t>26</a:t>
            </a:fld>
            <a:endParaRPr lang="da-DK">
              <a:solidFill>
                <a:prstClr val="black"/>
              </a:solidFill>
            </a:endParaRPr>
          </a:p>
        </p:txBody>
      </p:sp>
    </p:spTree>
    <p:extLst>
      <p:ext uri="{BB962C8B-B14F-4D97-AF65-F5344CB8AC3E}">
        <p14:creationId xmlns:p14="http://schemas.microsoft.com/office/powerpoint/2010/main" val="914729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27848E65-9E75-41AE-BC80-13A10C6B0591}" type="slidenum">
              <a:rPr lang="da-DK" smtClean="0"/>
              <a:pPr/>
              <a:t>31</a:t>
            </a:fld>
            <a:endParaRPr lang="da-DK" dirty="0"/>
          </a:p>
        </p:txBody>
      </p:sp>
    </p:spTree>
    <p:extLst>
      <p:ext uri="{BB962C8B-B14F-4D97-AF65-F5344CB8AC3E}">
        <p14:creationId xmlns:p14="http://schemas.microsoft.com/office/powerpoint/2010/main" val="914729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19D471-EBB2-45BC-BCF0-03BD88EB7F45}" type="slidenum">
              <a:rPr lang="da-DK"/>
              <a:pPr/>
              <a:t>32</a:t>
            </a:fld>
            <a:endParaRPr lang="da-DK"/>
          </a:p>
        </p:txBody>
      </p:sp>
      <p:sp>
        <p:nvSpPr>
          <p:cNvPr id="600066" name="Rectangle 2"/>
          <p:cNvSpPr>
            <a:spLocks noGrp="1" noRot="1" noChangeAspect="1" noChangeArrowheads="1" noTextEdit="1"/>
          </p:cNvSpPr>
          <p:nvPr>
            <p:ph type="sldImg"/>
          </p:nvPr>
        </p:nvSpPr>
        <p:spPr>
          <a:xfrm>
            <a:off x="88900" y="746125"/>
            <a:ext cx="6627813" cy="3729038"/>
          </a:xfrm>
          <a:ln/>
        </p:spPr>
      </p:sp>
      <p:sp>
        <p:nvSpPr>
          <p:cNvPr id="600067" name="Rectangle 3"/>
          <p:cNvSpPr>
            <a:spLocks noGrp="1" noChangeArrowheads="1"/>
          </p:cNvSpPr>
          <p:nvPr>
            <p:ph type="body" idx="1"/>
          </p:nvPr>
        </p:nvSpPr>
        <p:spPr/>
        <p:txBody>
          <a:bodyPr/>
          <a:lstStyle/>
          <a:p>
            <a:endParaRPr lang="da-DK"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05E8C-E0FD-45AA-93A7-49F8B6C0F2E7}" type="slidenum">
              <a:rPr lang="da-DK"/>
              <a:pPr/>
              <a:t>33</a:t>
            </a:fld>
            <a:endParaRPr lang="da-DK"/>
          </a:p>
        </p:txBody>
      </p:sp>
      <p:sp>
        <p:nvSpPr>
          <p:cNvPr id="581634" name="Rectangle 2"/>
          <p:cNvSpPr>
            <a:spLocks noGrp="1" noRot="1" noChangeAspect="1" noChangeArrowheads="1" noTextEdit="1"/>
          </p:cNvSpPr>
          <p:nvPr>
            <p:ph type="sldImg"/>
          </p:nvPr>
        </p:nvSpPr>
        <p:spPr>
          <a:xfrm>
            <a:off x="88900" y="746125"/>
            <a:ext cx="6627813" cy="3729038"/>
          </a:xfrm>
          <a:ln/>
        </p:spPr>
      </p:sp>
      <p:sp>
        <p:nvSpPr>
          <p:cNvPr id="581635" name="Rectangle 3"/>
          <p:cNvSpPr>
            <a:spLocks noGrp="1" noChangeArrowheads="1"/>
          </p:cNvSpPr>
          <p:nvPr>
            <p:ph type="body" idx="1"/>
          </p:nvPr>
        </p:nvSpPr>
        <p:spPr/>
        <p:txBody>
          <a:bodyPr/>
          <a:lstStyle/>
          <a:p>
            <a:r>
              <a:rPr lang="da-DK" dirty="0" err="1"/>
              <a:t>Opstregning</a:t>
            </a:r>
            <a:r>
              <a:rPr lang="da-DK" dirty="0"/>
              <a:t> af bred graf </a:t>
            </a:r>
          </a:p>
        </p:txBody>
      </p:sp>
    </p:spTree>
    <p:extLst>
      <p:ext uri="{BB962C8B-B14F-4D97-AF65-F5344CB8AC3E}">
        <p14:creationId xmlns:p14="http://schemas.microsoft.com/office/powerpoint/2010/main" val="1048596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88900" y="746125"/>
            <a:ext cx="6627813" cy="3729038"/>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27848E65-9E75-41AE-BC80-13A10C6B0591}" type="slidenum">
              <a:rPr lang="da-DK" smtClean="0"/>
              <a:pPr/>
              <a:t>2</a:t>
            </a:fld>
            <a:endParaRPr lang="da-DK" dirty="0"/>
          </a:p>
        </p:txBody>
      </p:sp>
    </p:spTree>
    <p:extLst>
      <p:ext uri="{BB962C8B-B14F-4D97-AF65-F5344CB8AC3E}">
        <p14:creationId xmlns:p14="http://schemas.microsoft.com/office/powerpoint/2010/main" val="2056734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19D471-EBB2-45BC-BCF0-03BD88EB7F45}" type="slidenum">
              <a:rPr lang="da-DK">
                <a:solidFill>
                  <a:prstClr val="black"/>
                </a:solidFill>
              </a:rPr>
              <a:pPr/>
              <a:t>6</a:t>
            </a:fld>
            <a:endParaRPr lang="da-DK">
              <a:solidFill>
                <a:prstClr val="black"/>
              </a:solidFill>
            </a:endParaRPr>
          </a:p>
        </p:txBody>
      </p:sp>
      <p:sp>
        <p:nvSpPr>
          <p:cNvPr id="600066" name="Rectangle 2"/>
          <p:cNvSpPr>
            <a:spLocks noGrp="1" noRot="1" noChangeAspect="1" noChangeArrowheads="1" noTextEdit="1"/>
          </p:cNvSpPr>
          <p:nvPr>
            <p:ph type="sldImg"/>
          </p:nvPr>
        </p:nvSpPr>
        <p:spPr>
          <a:xfrm>
            <a:off x="88900" y="746125"/>
            <a:ext cx="6627813" cy="3729038"/>
          </a:xfrm>
          <a:ln/>
        </p:spPr>
      </p:sp>
      <p:sp>
        <p:nvSpPr>
          <p:cNvPr id="600067" name="Rectangle 3"/>
          <p:cNvSpPr>
            <a:spLocks noGrp="1" noChangeArrowheads="1"/>
          </p:cNvSpPr>
          <p:nvPr>
            <p:ph type="body" idx="1"/>
          </p:nvPr>
        </p:nvSpPr>
        <p:spPr/>
        <p:txBody>
          <a:bodyPr/>
          <a:lstStyle/>
          <a:p>
            <a:r>
              <a:rPr lang="da-DK" dirty="0" smtClean="0"/>
              <a:t>På</a:t>
            </a:r>
            <a:r>
              <a:rPr lang="da-DK" baseline="0" dirty="0" smtClean="0"/>
              <a:t> trods af definitionerne af indholdet i bilag 1,4 og drejebogen er der pt. ikke en stringent og konsekvent anvendelse af bilagene, hvorfor der også kan findes specifikationer i bilag 4 og midlertidige afvigelser i drejebogen.</a:t>
            </a:r>
          </a:p>
          <a:p>
            <a:r>
              <a:rPr lang="da-DK" baseline="0" dirty="0" smtClean="0"/>
              <a:t>Afvigelserne er opgjort som ”individuelle afvigelser”, så der er justeret i de gentagelser af de samme afvigelser på tværs af bogføringskredse under samme kunde. Der vil yderligere kunne være sammenfald eller overlap mellem de individuelle afvigelser på tværs af kunderne. Dette kræver dog en nærmere granskning af indholdet af de enkelte afvigelser og specifikationer på tværs af kunderne, da det ikke nødvendigvis er samme sprogbrug eller beskrivelse af de samme typer afvigelser.</a:t>
            </a:r>
          </a:p>
          <a:p>
            <a:r>
              <a:rPr lang="da-DK" baseline="0" dirty="0" smtClean="0"/>
              <a:t>Der er i alt </a:t>
            </a:r>
            <a:r>
              <a:rPr lang="da-DK" b="1" baseline="0" dirty="0" smtClean="0"/>
              <a:t>4.407</a:t>
            </a:r>
            <a:r>
              <a:rPr lang="da-DK" baseline="0" dirty="0" smtClean="0"/>
              <a:t> optalte afvigelser/specifikationer i bilag 1, 4 og </a:t>
            </a:r>
            <a:r>
              <a:rPr lang="da-DK" baseline="0" dirty="0" err="1" smtClean="0"/>
              <a:t>drjebøgerne</a:t>
            </a:r>
            <a:r>
              <a:rPr lang="da-DK" baseline="0" dirty="0" smtClean="0"/>
              <a:t>, når der justeres for gentagelser på tværs af bogføringskredse under samme kunde er tallet </a:t>
            </a:r>
            <a:r>
              <a:rPr lang="da-DK" b="1" baseline="0" dirty="0" smtClean="0"/>
              <a:t>1.891</a:t>
            </a:r>
            <a:endParaRPr lang="da-DK"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27848E65-9E75-41AE-BC80-13A10C6B0591}" type="slidenum">
              <a:rPr lang="da-DK" smtClean="0"/>
              <a:pPr/>
              <a:t>8</a:t>
            </a:fld>
            <a:endParaRPr lang="da-DK"/>
          </a:p>
        </p:txBody>
      </p:sp>
    </p:spTree>
    <p:extLst>
      <p:ext uri="{BB962C8B-B14F-4D97-AF65-F5344CB8AC3E}">
        <p14:creationId xmlns:p14="http://schemas.microsoft.com/office/powerpoint/2010/main" val="914729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19D471-EBB2-45BC-BCF0-03BD88EB7F45}" type="slidenum">
              <a:rPr lang="da-DK"/>
              <a:pPr/>
              <a:t>9</a:t>
            </a:fld>
            <a:endParaRPr lang="da-DK"/>
          </a:p>
        </p:txBody>
      </p:sp>
      <p:sp>
        <p:nvSpPr>
          <p:cNvPr id="600066" name="Rectangle 2"/>
          <p:cNvSpPr>
            <a:spLocks noGrp="1" noRot="1" noChangeAspect="1" noChangeArrowheads="1" noTextEdit="1"/>
          </p:cNvSpPr>
          <p:nvPr>
            <p:ph type="sldImg"/>
          </p:nvPr>
        </p:nvSpPr>
        <p:spPr>
          <a:xfrm>
            <a:off x="88900" y="746125"/>
            <a:ext cx="6627813" cy="3729038"/>
          </a:xfrm>
          <a:ln/>
        </p:spPr>
      </p:sp>
      <p:sp>
        <p:nvSpPr>
          <p:cNvPr id="600067" name="Rectangle 3"/>
          <p:cNvSpPr>
            <a:spLocks noGrp="1" noChangeArrowheads="1"/>
          </p:cNvSpPr>
          <p:nvPr>
            <p:ph type="body" idx="1"/>
          </p:nvPr>
        </p:nvSpPr>
        <p:spPr/>
        <p:txBody>
          <a:bodyPr/>
          <a:lstStyle/>
          <a:p>
            <a:endParaRPr lang="da-DK"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19D471-EBB2-45BC-BCF0-03BD88EB7F45}" type="slidenum">
              <a:rPr lang="da-DK"/>
              <a:pPr/>
              <a:t>10</a:t>
            </a:fld>
            <a:endParaRPr lang="da-DK"/>
          </a:p>
        </p:txBody>
      </p:sp>
      <p:sp>
        <p:nvSpPr>
          <p:cNvPr id="600066" name="Rectangle 2"/>
          <p:cNvSpPr>
            <a:spLocks noGrp="1" noRot="1" noChangeAspect="1" noChangeArrowheads="1" noTextEdit="1"/>
          </p:cNvSpPr>
          <p:nvPr>
            <p:ph type="sldImg"/>
          </p:nvPr>
        </p:nvSpPr>
        <p:spPr>
          <a:xfrm>
            <a:off x="88900" y="746125"/>
            <a:ext cx="6627813" cy="3729038"/>
          </a:xfrm>
          <a:ln/>
        </p:spPr>
      </p:sp>
      <p:sp>
        <p:nvSpPr>
          <p:cNvPr id="600067" name="Rectangle 3"/>
          <p:cNvSpPr>
            <a:spLocks noGrp="1" noChangeArrowheads="1"/>
          </p:cNvSpPr>
          <p:nvPr>
            <p:ph type="body" idx="1"/>
          </p:nvPr>
        </p:nvSpPr>
        <p:spPr/>
        <p:txBody>
          <a:bodyPr/>
          <a:lstStyle/>
          <a:p>
            <a:endParaRPr lang="da-DK"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19D471-EBB2-45BC-BCF0-03BD88EB7F45}" type="slidenum">
              <a:rPr lang="da-DK"/>
              <a:pPr/>
              <a:t>11</a:t>
            </a:fld>
            <a:endParaRPr lang="da-DK"/>
          </a:p>
        </p:txBody>
      </p:sp>
      <p:sp>
        <p:nvSpPr>
          <p:cNvPr id="600066" name="Rectangle 2"/>
          <p:cNvSpPr>
            <a:spLocks noGrp="1" noRot="1" noChangeAspect="1" noChangeArrowheads="1" noTextEdit="1"/>
          </p:cNvSpPr>
          <p:nvPr>
            <p:ph type="sldImg"/>
          </p:nvPr>
        </p:nvSpPr>
        <p:spPr>
          <a:xfrm>
            <a:off x="88900" y="746125"/>
            <a:ext cx="6627813" cy="3729038"/>
          </a:xfrm>
          <a:ln/>
        </p:spPr>
      </p:sp>
      <p:sp>
        <p:nvSpPr>
          <p:cNvPr id="600067" name="Rectangle 3"/>
          <p:cNvSpPr>
            <a:spLocks noGrp="1" noChangeArrowheads="1"/>
          </p:cNvSpPr>
          <p:nvPr>
            <p:ph type="body" idx="1"/>
          </p:nvPr>
        </p:nvSpPr>
        <p:spPr/>
        <p:txBody>
          <a:bodyPr/>
          <a:lstStyle/>
          <a:p>
            <a:endParaRPr lang="da-DK"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88900" y="746125"/>
            <a:ext cx="6627813" cy="3729038"/>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27848E65-9E75-41AE-BC80-13A10C6B0591}" type="slidenum">
              <a:rPr lang="da-DK" smtClean="0"/>
              <a:pPr/>
              <a:t>12</a:t>
            </a:fld>
            <a:endParaRPr lang="da-DK" dirty="0"/>
          </a:p>
        </p:txBody>
      </p:sp>
    </p:spTree>
    <p:extLst>
      <p:ext uri="{BB962C8B-B14F-4D97-AF65-F5344CB8AC3E}">
        <p14:creationId xmlns:p14="http://schemas.microsoft.com/office/powerpoint/2010/main" val="587546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19D471-EBB2-45BC-BCF0-03BD88EB7F45}" type="slidenum">
              <a:rPr lang="da-DK"/>
              <a:pPr/>
              <a:t>23</a:t>
            </a:fld>
            <a:endParaRPr lang="da-DK"/>
          </a:p>
        </p:txBody>
      </p:sp>
      <p:sp>
        <p:nvSpPr>
          <p:cNvPr id="600066" name="Rectangle 2"/>
          <p:cNvSpPr>
            <a:spLocks noGrp="1" noRot="1" noChangeAspect="1" noChangeArrowheads="1" noTextEdit="1"/>
          </p:cNvSpPr>
          <p:nvPr>
            <p:ph type="sldImg"/>
          </p:nvPr>
        </p:nvSpPr>
        <p:spPr>
          <a:xfrm>
            <a:off x="88900" y="746125"/>
            <a:ext cx="6627813" cy="3729038"/>
          </a:xfrm>
          <a:ln/>
        </p:spPr>
      </p:sp>
      <p:sp>
        <p:nvSpPr>
          <p:cNvPr id="600067" name="Rectangle 3"/>
          <p:cNvSpPr>
            <a:spLocks noGrp="1" noChangeArrowheads="1"/>
          </p:cNvSpPr>
          <p:nvPr>
            <p:ph type="body" idx="1"/>
          </p:nvPr>
        </p:nvSpPr>
        <p:spPr/>
        <p:txBody>
          <a:bodyPr/>
          <a:lstStyle/>
          <a:p>
            <a:endParaRPr lang="da-DK"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80974"/>
            <a:ext cx="11828462" cy="6497025"/>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180000"/>
            <a:ext cx="5436000" cy="2988000"/>
          </a:xfrm>
          <a:solidFill>
            <a:schemeClr val="tx2">
              <a:alpha val="80000"/>
            </a:schemeClr>
          </a:solidFill>
        </p:spPr>
        <p:txBody>
          <a:bodyPr lIns="241200" bIns="234000" anchor="b" anchorCtr="0"/>
          <a:lstStyle>
            <a:lvl1pPr marL="0" indent="0">
              <a:buNone/>
              <a:defRPr sz="1200" b="0">
                <a:solidFill>
                  <a:schemeClr val="bg1"/>
                </a:solidFill>
              </a:defRPr>
            </a:lvl1pPr>
          </a:lstStyle>
          <a:p>
            <a:pPr lvl="0"/>
            <a:r>
              <a:rPr lang="da-DK" noProof="0" dirty="0"/>
              <a:t>Måned og år</a:t>
            </a:r>
          </a:p>
        </p:txBody>
      </p:sp>
      <p:sp>
        <p:nvSpPr>
          <p:cNvPr id="5" name="Title 1"/>
          <p:cNvSpPr>
            <a:spLocks noGrp="1" noChangeAspect="1"/>
          </p:cNvSpPr>
          <p:nvPr>
            <p:ph type="title" hasCustomPrompt="1"/>
          </p:nvPr>
        </p:nvSpPr>
        <p:spPr>
          <a:xfrm>
            <a:off x="701676" y="1296563"/>
            <a:ext cx="4967738" cy="1080892"/>
          </a:xfrm>
        </p:spPr>
        <p:txBody>
          <a:bodyPr anchor="b" anchorCtr="0">
            <a:normAutofit/>
          </a:bodyPr>
          <a:lstStyle>
            <a:lvl1pPr>
              <a:lnSpc>
                <a:spcPct val="90000"/>
              </a:lnSpc>
              <a:defRPr sz="3400" cap="none" baseline="0">
                <a:solidFill>
                  <a:schemeClr val="bg1"/>
                </a:solidFill>
              </a:defRPr>
            </a:lvl1pPr>
          </a:lstStyle>
          <a:p>
            <a:r>
              <a:rPr lang="da-DK" dirty="0"/>
              <a:t>Indsæt titel i maksimalt to linjer</a:t>
            </a:r>
          </a:p>
        </p:txBody>
      </p:sp>
      <p:sp>
        <p:nvSpPr>
          <p:cNvPr id="15" name="AutoShape 4"/>
          <p:cNvSpPr>
            <a:spLocks/>
          </p:cNvSpPr>
          <p:nvPr userDrawn="1"/>
        </p:nvSpPr>
        <p:spPr bwMode="gray">
          <a:xfrm>
            <a:off x="-2651488" y="2723166"/>
            <a:ext cx="2495549" cy="525721"/>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Indsæt dato</a:t>
            </a:r>
          </a:p>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Indsæt f.eks.</a:t>
            </a:r>
            <a:br>
              <a:rPr lang="da-DK" sz="900" b="0" noProof="1">
                <a:solidFill>
                  <a:schemeClr val="tx1">
                    <a:lumMod val="65000"/>
                    <a:lumOff val="35000"/>
                  </a:schemeClr>
                </a:solidFill>
                <a:cs typeface="Arial" charset="0"/>
              </a:rPr>
            </a:br>
            <a:r>
              <a:rPr lang="da-DK" sz="900" b="1" baseline="0" noProof="1">
                <a:solidFill>
                  <a:schemeClr val="tx1">
                    <a:lumMod val="65000"/>
                    <a:lumOff val="35000"/>
                  </a:schemeClr>
                </a:solidFill>
                <a:cs typeface="Arial" charset="0"/>
              </a:rPr>
              <a:t>September 2017</a:t>
            </a:r>
            <a:endParaRPr lang="da-DK" sz="900" noProof="1">
              <a:solidFill>
                <a:schemeClr val="tx1">
                  <a:lumMod val="65000"/>
                  <a:lumOff val="35000"/>
                </a:schemeClr>
              </a:solidFill>
              <a:cs typeface="Arial" charset="0"/>
            </a:endParaRPr>
          </a:p>
        </p:txBody>
      </p:sp>
      <p:sp>
        <p:nvSpPr>
          <p:cNvPr id="14" name="Logo hvid"/>
          <p:cNvSpPr>
            <a:spLocks noGrp="1"/>
          </p:cNvSpPr>
          <p:nvPr>
            <p:ph type="body" sz="quarter" idx="14" hasCustomPrompt="1"/>
          </p:nvPr>
        </p:nvSpPr>
        <p:spPr>
          <a:xfrm>
            <a:off x="719572" y="415184"/>
            <a:ext cx="20376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
        <p:nvSpPr>
          <p:cNvPr id="20" name="AutoShape 4"/>
          <p:cNvSpPr>
            <a:spLocks/>
          </p:cNvSpPr>
          <p:nvPr userDrawn="1"/>
        </p:nvSpPr>
        <p:spPr bwMode="gray">
          <a:xfrm>
            <a:off x="-1958975" y="180974"/>
            <a:ext cx="1871662" cy="1266822"/>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Vis hjælpelinjer som er en hjælp ved placering af billeder</a:t>
            </a: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1.</a:t>
            </a:r>
            <a:r>
              <a:rPr lang="da-DK" sz="900" noProof="1">
                <a:solidFill>
                  <a:schemeClr val="tx1">
                    <a:lumMod val="65000"/>
                    <a:lumOff val="35000"/>
                  </a:schemeClr>
                </a:solidFill>
              </a:rPr>
              <a:t>Højre klik på den aktuelle side og vælg </a:t>
            </a:r>
            <a:r>
              <a:rPr lang="da-DK" sz="900" b="1" noProof="1">
                <a:solidFill>
                  <a:schemeClr val="tx1">
                    <a:lumMod val="65000"/>
                    <a:lumOff val="35000"/>
                  </a:schemeClr>
                </a:solidFill>
                <a:cs typeface="Arial" charset="0"/>
              </a:rPr>
              <a:t>gitter og hjælpelinjer</a:t>
            </a:r>
            <a:endParaRPr lang="da-DK" sz="900" noProof="1">
              <a:solidFill>
                <a:schemeClr val="tx1">
                  <a:lumMod val="65000"/>
                  <a:lumOff val="35000"/>
                </a:schemeClr>
              </a:solidFill>
              <a:cs typeface="Arial" charset="0"/>
            </a:endParaRP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2. </a:t>
            </a:r>
            <a:r>
              <a:rPr lang="da-DK" sz="900" noProof="1">
                <a:solidFill>
                  <a:schemeClr val="tx1">
                    <a:lumMod val="65000"/>
                    <a:lumOff val="35000"/>
                  </a:schemeClr>
                </a:solidFill>
              </a:rPr>
              <a:t>Sæt kryds ved </a:t>
            </a:r>
            <a:r>
              <a:rPr lang="da-DK" sz="900" b="1" noProof="1">
                <a:solidFill>
                  <a:schemeClr val="tx1">
                    <a:lumMod val="65000"/>
                    <a:lumOff val="35000"/>
                  </a:schemeClr>
                </a:solidFill>
              </a:rPr>
              <a:t>Vis</a:t>
            </a:r>
            <a:r>
              <a:rPr lang="da-DK" sz="900" noProof="1">
                <a:solidFill>
                  <a:schemeClr val="tx1">
                    <a:lumMod val="65000"/>
                    <a:lumOff val="35000"/>
                  </a:schemeClr>
                </a:solidFill>
              </a:rPr>
              <a:t> tegnehjælpelinjer på skærmen</a:t>
            </a:r>
          </a:p>
          <a:p>
            <a:pPr algn="r" defTabSz="457200">
              <a:lnSpc>
                <a:spcPct val="108000"/>
              </a:lnSpc>
              <a:spcBef>
                <a:spcPts val="600"/>
              </a:spcBef>
              <a:buFontTx/>
              <a:buNone/>
              <a:tabLst>
                <a:tab pos="177800" algn="l"/>
              </a:tabLst>
            </a:pPr>
            <a:r>
              <a:rPr lang="da-DK" sz="900" b="1" noProof="1">
                <a:solidFill>
                  <a:schemeClr val="tx1">
                    <a:lumMod val="65000"/>
                    <a:lumOff val="35000"/>
                  </a:schemeClr>
                </a:solidFill>
                <a:cs typeface="Arial" charset="0"/>
              </a:rPr>
              <a:t>3.</a:t>
            </a:r>
            <a:r>
              <a:rPr lang="da-DK" sz="900" noProof="1">
                <a:solidFill>
                  <a:schemeClr val="tx1">
                    <a:lumMod val="65000"/>
                    <a:lumOff val="35000"/>
                  </a:schemeClr>
                </a:solidFill>
                <a:cs typeface="Arial" charset="0"/>
              </a:rPr>
              <a:t> Vælg </a:t>
            </a:r>
            <a:r>
              <a:rPr lang="da-DK" sz="900" b="1" noProof="1">
                <a:solidFill>
                  <a:schemeClr val="tx1">
                    <a:lumMod val="65000"/>
                    <a:lumOff val="35000"/>
                  </a:schemeClr>
                </a:solidFill>
                <a:cs typeface="Arial" charset="0"/>
              </a:rPr>
              <a:t>OK</a:t>
            </a:r>
            <a:endParaRPr lang="da-DK" sz="900" noProof="1">
              <a:solidFill>
                <a:schemeClr val="tx1">
                  <a:lumMod val="65000"/>
                  <a:lumOff val="35000"/>
                </a:schemeClr>
              </a:solidFill>
              <a:cs typeface="Arial"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kille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lIns="4860000" tIns="1188000" rIns="4860000" anchor="ctr" anchorCtr="0"/>
          <a:lstStyle>
            <a:lvl1pPr marL="0" indent="0" algn="ctr">
              <a:buNone/>
              <a:defRPr sz="1400" b="0"/>
            </a:lvl1pPr>
          </a:lstStyle>
          <a:p>
            <a:r>
              <a:rPr lang="da-DK" noProof="1"/>
              <a:t>Klik her og indsæt billede via Vælg billeder- eller Rediger-knappen.</a:t>
            </a:r>
          </a:p>
        </p:txBody>
      </p:sp>
      <p:sp>
        <p:nvSpPr>
          <p:cNvPr id="12" name="Title 1">
            <a:extLst>
              <a:ext uri="{FF2B5EF4-FFF2-40B4-BE49-F238E27FC236}">
                <a16:creationId xmlns="" xmlns:a16="http://schemas.microsoft.com/office/drawing/2014/main" id="{CD9B3895-5D9B-400F-8EE3-B20C3D60F7B3}"/>
              </a:ext>
            </a:extLst>
          </p:cNvPr>
          <p:cNvSpPr>
            <a:spLocks noGrp="1"/>
          </p:cNvSpPr>
          <p:nvPr>
            <p:ph type="title" hasCustomPrompt="1"/>
          </p:nvPr>
        </p:nvSpPr>
        <p:spPr>
          <a:xfrm>
            <a:off x="7282800" y="180000"/>
            <a:ext cx="4438800" cy="6497025"/>
          </a:xfrm>
          <a:solidFill>
            <a:schemeClr val="tx2"/>
          </a:solidFill>
        </p:spPr>
        <p:txBody>
          <a:bodyPr lIns="241200" tIns="234000" rIns="241200" bIns="234000"/>
          <a:lstStyle>
            <a:lvl1pPr>
              <a:lnSpc>
                <a:spcPct val="88000"/>
              </a:lnSpc>
              <a:defRPr sz="3400">
                <a:solidFill>
                  <a:schemeClr val="bg1"/>
                </a:solidFill>
              </a:defRPr>
            </a:lvl1pPr>
          </a:lstStyle>
          <a:p>
            <a:pPr lvl="0"/>
            <a:r>
              <a:rPr lang="da-DK" noProof="0" dirty="0"/>
              <a:t>Klik for at tilføje titel</a:t>
            </a:r>
          </a:p>
        </p:txBody>
      </p:sp>
      <p:sp>
        <p:nvSpPr>
          <p:cNvPr id="13" name="Text Placeholder 2"/>
          <p:cNvSpPr>
            <a:spLocks noGrp="1"/>
          </p:cNvSpPr>
          <p:nvPr>
            <p:ph type="body" sz="half" idx="1" hasCustomPrompt="1"/>
          </p:nvPr>
        </p:nvSpPr>
        <p:spPr>
          <a:xfrm>
            <a:off x="7550034" y="1450800"/>
            <a:ext cx="3941166" cy="37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Logo hvid"/>
          <p:cNvSpPr>
            <a:spLocks noGrp="1"/>
          </p:cNvSpPr>
          <p:nvPr>
            <p:ph type="body" sz="quarter" idx="14" hasCustomPrompt="1"/>
          </p:nvPr>
        </p:nvSpPr>
        <p:spPr>
          <a:xfrm>
            <a:off x="9453600" y="6098400"/>
            <a:ext cx="2037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12-11-2018</a:t>
            </a:fld>
            <a:endParaRPr lang="da-DK" dirty="0"/>
          </a:p>
        </p:txBody>
      </p:sp>
      <p:sp>
        <p:nvSpPr>
          <p:cNvPr id="14" name="Footer Placeholder 3">
            <a:extLst>
              <a:ext uri="{FF2B5EF4-FFF2-40B4-BE49-F238E27FC236}">
                <a16:creationId xmlns="" xmlns:a16="http://schemas.microsoft.com/office/drawing/2014/main" id="{CE519901-DBF8-40B6-BB5F-F936022A2246}"/>
              </a:ext>
            </a:extLst>
          </p:cNvPr>
          <p:cNvSpPr>
            <a:spLocks noGrp="1"/>
          </p:cNvSpPr>
          <p:nvPr>
            <p:ph type="ftr" sz="quarter" idx="18"/>
          </p:nvPr>
        </p:nvSpPr>
        <p:spPr>
          <a:xfrm>
            <a:off x="1029600" y="6385399"/>
            <a:ext cx="3794400" cy="333956"/>
          </a:xfrm>
        </p:spPr>
        <p:txBody>
          <a:bodyPr/>
          <a:lstStyle>
            <a:lvl1pPr>
              <a:defRPr>
                <a:solidFill>
                  <a:schemeClr val="bg1"/>
                </a:solidFill>
              </a:defRPr>
            </a:lvl1pPr>
          </a:lstStyle>
          <a:p>
            <a:endParaRPr lang="da-DK" dirty="0"/>
          </a:p>
        </p:txBody>
      </p:sp>
      <p:sp>
        <p:nvSpPr>
          <p:cNvPr id="11" name="Slide Number Placeholder 7">
            <a:extLst>
              <a:ext uri="{FF2B5EF4-FFF2-40B4-BE49-F238E27FC236}">
                <a16:creationId xmlns="" xmlns:a16="http://schemas.microsoft.com/office/drawing/2014/main" id="{B360331E-3F70-4D5C-A2AC-FB4BDC879580}"/>
              </a:ext>
            </a:extLst>
          </p:cNvPr>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5991484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     Skilleside     (kort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a:noFill/>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2668" y="415495"/>
            <a:ext cx="10784481" cy="1378015"/>
          </a:xfrm>
          <a:solidFill>
            <a:srgbClr val="FFFFFF">
              <a:alpha val="70000"/>
            </a:srgbClr>
          </a:solidFill>
        </p:spPr>
        <p:txBody>
          <a:bodyPr wrap="square" lIns="252000" tIns="216000" rIns="252000" bIns="216000" anchor="t" anchorCtr="0">
            <a:spAutoFit/>
          </a:bodyPr>
          <a:lstStyle>
            <a:lvl1pPr marL="0" indent="0">
              <a:lnSpc>
                <a:spcPct val="90000"/>
              </a:lnSpc>
              <a:spcBef>
                <a:spcPts val="0"/>
              </a:spcBef>
              <a:buNone/>
              <a:defRPr sz="68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t>12-11-2018</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p>
        </p:txBody>
      </p:sp>
      <p:sp>
        <p:nvSpPr>
          <p:cNvPr id="8"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
        <p:nvSpPr>
          <p:cNvPr id="17" name="Logo hvid"/>
          <p:cNvSpPr>
            <a:spLocks noGrp="1"/>
          </p:cNvSpPr>
          <p:nvPr>
            <p:ph type="body" sz="quarter" idx="14" hasCustomPrompt="1"/>
          </p:nvPr>
        </p:nvSpPr>
        <p:spPr>
          <a:xfrm>
            <a:off x="9453600" y="6098400"/>
            <a:ext cx="2037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4119103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     Skilleside     (mere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5" y="412750"/>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t>12-11-2018</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
        <p:nvSpPr>
          <p:cNvPr id="13" name="Logo hvid"/>
          <p:cNvSpPr>
            <a:spLocks noGrp="1"/>
          </p:cNvSpPr>
          <p:nvPr>
            <p:ph type="body" sz="quarter" idx="14" hasCustomPrompt="1"/>
          </p:nvPr>
        </p:nvSpPr>
        <p:spPr>
          <a:xfrm>
            <a:off x="9453600" y="6098400"/>
            <a:ext cx="2037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3735429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ggrundsbillede med bobler">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5" y="414000"/>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14" name="Pladsholder til diasnummer 3">
            <a:extLst>
              <a:ext uri="{FF2B5EF4-FFF2-40B4-BE49-F238E27FC236}">
                <a16:creationId xmlns="" xmlns:a16="http://schemas.microsoft.com/office/drawing/2014/main" id="{E48F75CC-650D-4B5F-BC95-E31F7CE7D1FE}"/>
              </a:ext>
            </a:extLst>
          </p:cNvPr>
          <p:cNvSpPr txBox="1">
            <a:spLocks/>
          </p:cNvSpPr>
          <p:nvPr userDrawn="1"/>
        </p:nvSpPr>
        <p:spPr>
          <a:xfrm>
            <a:off x="702000" y="6343200"/>
            <a:ext cx="280800" cy="334800"/>
          </a:xfrm>
          <a:prstGeom prst="rect">
            <a:avLst/>
          </a:prstGeom>
        </p:spPr>
        <p:txBody>
          <a:bodyPr vert="horz" lIns="0" tIns="0" rIns="0" bIns="0" rtlCol="0" anchor="t" anchorCtr="0"/>
          <a:lstStyle>
            <a:defPPr>
              <a:defRPr lang="en-GB"/>
            </a:defPPr>
            <a:lvl1pPr algn="l" rtl="0" fontAlgn="base">
              <a:lnSpc>
                <a:spcPct val="108000"/>
              </a:lnSpc>
              <a:spcBef>
                <a:spcPct val="54000"/>
              </a:spcBef>
              <a:spcAft>
                <a:spcPct val="0"/>
              </a:spcAft>
              <a:defRPr sz="900" kern="1200">
                <a:no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fld id="{80AE25ED-097C-4BDC-A7CE-FA97BD9CA3B5}" type="slidenum">
              <a:rPr lang="da-DK" smtClean="0"/>
              <a:pPr/>
              <a:t>‹nr.›</a:t>
            </a:fld>
            <a:endParaRPr lang="da-DK" dirty="0"/>
          </a:p>
        </p:txBody>
      </p:sp>
      <p:sp>
        <p:nvSpPr>
          <p:cNvPr id="5" name="Pladsholder til tekst 4">
            <a:extLst>
              <a:ext uri="{FF2B5EF4-FFF2-40B4-BE49-F238E27FC236}">
                <a16:creationId xmlns="" xmlns:a16="http://schemas.microsoft.com/office/drawing/2014/main" id="{35B35B2B-70E0-4FED-BA78-0E47DD6E5843}"/>
              </a:ext>
            </a:extLst>
          </p:cNvPr>
          <p:cNvSpPr>
            <a:spLocks noGrp="1" noChangeAspect="1"/>
          </p:cNvSpPr>
          <p:nvPr>
            <p:ph type="body" sz="quarter" idx="20" hasCustomPrompt="1"/>
          </p:nvPr>
        </p:nvSpPr>
        <p:spPr>
          <a:xfrm>
            <a:off x="1160007" y="1982022"/>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9" name="Pladsholder til tekst 4">
            <a:extLst>
              <a:ext uri="{FF2B5EF4-FFF2-40B4-BE49-F238E27FC236}">
                <a16:creationId xmlns="" xmlns:a16="http://schemas.microsoft.com/office/drawing/2014/main" id="{58F9B986-D249-4E6F-A297-5F6A2F488420}"/>
              </a:ext>
            </a:extLst>
          </p:cNvPr>
          <p:cNvSpPr>
            <a:spLocks noGrp="1" noChangeAspect="1"/>
          </p:cNvSpPr>
          <p:nvPr>
            <p:ph type="body" sz="quarter" idx="21" hasCustomPrompt="1"/>
          </p:nvPr>
        </p:nvSpPr>
        <p:spPr>
          <a:xfrm>
            <a:off x="3822936" y="2973380"/>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20" name="Pladsholder til tekst 4">
            <a:extLst>
              <a:ext uri="{FF2B5EF4-FFF2-40B4-BE49-F238E27FC236}">
                <a16:creationId xmlns="" xmlns:a16="http://schemas.microsoft.com/office/drawing/2014/main" id="{F62A812C-1624-4F93-BB88-19482215D551}"/>
              </a:ext>
            </a:extLst>
          </p:cNvPr>
          <p:cNvSpPr>
            <a:spLocks noGrp="1" noChangeAspect="1"/>
          </p:cNvSpPr>
          <p:nvPr>
            <p:ph type="body" sz="quarter" idx="22" hasCustomPrompt="1"/>
          </p:nvPr>
        </p:nvSpPr>
        <p:spPr>
          <a:xfrm>
            <a:off x="6437910" y="2042677"/>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3" name="Logo hvid"/>
          <p:cNvSpPr>
            <a:spLocks noGrp="1"/>
          </p:cNvSpPr>
          <p:nvPr>
            <p:ph type="body" sz="quarter" idx="14" hasCustomPrompt="1"/>
          </p:nvPr>
        </p:nvSpPr>
        <p:spPr>
          <a:xfrm>
            <a:off x="9453600" y="6098400"/>
            <a:ext cx="2037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3" name="Date Placeholder 2"/>
          <p:cNvSpPr>
            <a:spLocks noGrp="1"/>
          </p:cNvSpPr>
          <p:nvPr>
            <p:ph type="dt" sz="half" idx="17"/>
          </p:nvPr>
        </p:nvSpPr>
        <p:spPr/>
        <p:txBody>
          <a:bodyPr/>
          <a:lstStyle/>
          <a:p>
            <a:fld id="{D709F18B-C64D-467D-95E0-03999A31A181}" type="datetime1">
              <a:rPr lang="da-DK" smtClean="0"/>
              <a:t>12-11-2018</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3305881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09F18B-C64D-467D-95E0-03999A31A181}" type="datetime1">
              <a:rPr lang="da-DK" smtClean="0"/>
              <a:t>12-11-2018</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2754954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vid tom">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0" y="6912000"/>
            <a:ext cx="0" cy="0"/>
          </a:xfrm>
          <a:prstGeom prst="rect">
            <a:avLst/>
          </a:prstGeom>
        </p:spPr>
        <p:txBody>
          <a:bodyPr/>
          <a:lstStyle>
            <a:lvl1pPr>
              <a:defRPr>
                <a:noFill/>
              </a:defRPr>
            </a:lvl1pPr>
          </a:lstStyle>
          <a:p>
            <a:fld id="{ED5F2DD1-FF2E-4A6A-A9E9-8BE1BCFC17F4}" type="datetime1">
              <a:rPr lang="da-DK" smtClean="0"/>
              <a:pPr/>
              <a:t>12-11-2018</a:t>
            </a:fld>
            <a:endParaRPr lang="da-DK" dirty="0"/>
          </a:p>
        </p:txBody>
      </p:sp>
      <p:sp>
        <p:nvSpPr>
          <p:cNvPr id="4" name="Footer Placeholder 3"/>
          <p:cNvSpPr>
            <a:spLocks noGrp="1"/>
          </p:cNvSpPr>
          <p:nvPr>
            <p:ph type="ftr" sz="quarter" idx="11"/>
          </p:nvPr>
        </p:nvSpPr>
        <p:spPr>
          <a:xfrm>
            <a:off x="0" y="6912000"/>
            <a:ext cx="0" cy="0"/>
          </a:xfrm>
          <a:prstGeom prst="rect">
            <a:avLst/>
          </a:prstGeom>
        </p:spPr>
        <p:txBody>
          <a:bodyPr/>
          <a:lstStyle>
            <a:lvl1pPr>
              <a:defRPr>
                <a:noFill/>
              </a:defRPr>
            </a:lvl1pPr>
          </a:lstStyle>
          <a:p>
            <a:endParaRPr lang="da-DK" dirty="0"/>
          </a:p>
        </p:txBody>
      </p:sp>
      <p:sp>
        <p:nvSpPr>
          <p:cNvPr id="5" name="Slide Number Placeholder 4"/>
          <p:cNvSpPr>
            <a:spLocks noGrp="1"/>
          </p:cNvSpPr>
          <p:nvPr>
            <p:ph type="sldNum" sz="quarter" idx="12"/>
          </p:nvPr>
        </p:nvSpPr>
        <p:spPr>
          <a:xfrm>
            <a:off x="0" y="6912000"/>
            <a:ext cx="0" cy="0"/>
          </a:xfrm>
          <a:prstGeom prst="rect">
            <a:avLst/>
          </a:prstGeom>
        </p:spPr>
        <p:txBody>
          <a:bodyPr/>
          <a:lstStyle>
            <a:lvl1pPr>
              <a:defRPr>
                <a:noFill/>
              </a:defRPr>
            </a:lvl1pPr>
          </a:lstStyle>
          <a:p>
            <a:fld id="{1E80101F-5742-4645-B1C0-D6AFABF6C92F}" type="slidenum">
              <a:rPr lang="da-DK" smtClean="0"/>
              <a:pPr/>
              <a:t>‹nr.›</a:t>
            </a:fld>
            <a:endParaRPr lang="da-DK" dirty="0"/>
          </a:p>
        </p:txBody>
      </p:sp>
      <p:sp>
        <p:nvSpPr>
          <p:cNvPr id="6" name="Baggrund"/>
          <p:cNvSpPr/>
          <p:nvPr userDrawn="1"/>
        </p:nvSpPr>
        <p:spPr bwMode="auto">
          <a:xfrm>
            <a:off x="1838" y="0"/>
            <a:ext cx="12190161" cy="6858000"/>
          </a:xfrm>
          <a:prstGeom prst="rect">
            <a:avLst/>
          </a:prstGeom>
          <a:solidFill>
            <a:schemeClr val="bg1"/>
          </a:solidFill>
          <a:ln w="6350"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107177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fslutning">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4779149"/>
            <a:ext cx="11255000" cy="1897875"/>
          </a:xfrm>
          <a:solidFill>
            <a:schemeClr val="tx2">
              <a:alpha val="80000"/>
            </a:schemeClr>
          </a:solidFill>
        </p:spPr>
        <p:txBody>
          <a:bodyPr lIns="234000" tIns="234000" rIns="2970000" bIns="234000" anchor="t" anchorCtr="0"/>
          <a:lstStyle>
            <a:lvl1pPr marL="0" indent="0">
              <a:lnSpc>
                <a:spcPct val="100000"/>
              </a:lnSpc>
              <a:spcBef>
                <a:spcPts val="0"/>
              </a:spcBef>
              <a:buNone/>
              <a:defRPr sz="2000" b="0">
                <a:solidFill>
                  <a:schemeClr val="bg1"/>
                </a:solidFill>
              </a:defRPr>
            </a:lvl1pPr>
          </a:lstStyle>
          <a:p>
            <a:r>
              <a:rPr lang="da-DK" dirty="0"/>
              <a:t>Skriv kontaktdata</a:t>
            </a:r>
          </a:p>
        </p:txBody>
      </p:sp>
      <p:sp>
        <p:nvSpPr>
          <p:cNvPr id="15" name="AutoShape 4"/>
          <p:cNvSpPr>
            <a:spLocks/>
          </p:cNvSpPr>
          <p:nvPr userDrawn="1"/>
        </p:nvSpPr>
        <p:spPr bwMode="gray">
          <a:xfrm>
            <a:off x="-2651488" y="2723166"/>
            <a:ext cx="2495549" cy="525721"/>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Indsæt dato</a:t>
            </a:r>
          </a:p>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Indsæt f.eks.</a:t>
            </a:r>
            <a:br>
              <a:rPr lang="da-DK" sz="900" b="0" noProof="1">
                <a:solidFill>
                  <a:schemeClr val="tx1">
                    <a:lumMod val="65000"/>
                    <a:lumOff val="35000"/>
                  </a:schemeClr>
                </a:solidFill>
                <a:cs typeface="Arial" charset="0"/>
              </a:rPr>
            </a:br>
            <a:r>
              <a:rPr lang="da-DK" sz="900" b="1" baseline="0" noProof="1">
                <a:solidFill>
                  <a:schemeClr val="tx1">
                    <a:lumMod val="65000"/>
                    <a:lumOff val="35000"/>
                  </a:schemeClr>
                </a:solidFill>
                <a:cs typeface="Arial" charset="0"/>
              </a:rPr>
              <a:t>September 2017</a:t>
            </a:r>
            <a:endParaRPr lang="da-DK" sz="900" noProof="1">
              <a:solidFill>
                <a:schemeClr val="tx1">
                  <a:lumMod val="65000"/>
                  <a:lumOff val="35000"/>
                </a:schemeClr>
              </a:solidFill>
              <a:cs typeface="Arial" charset="0"/>
            </a:endParaRPr>
          </a:p>
        </p:txBody>
      </p:sp>
      <p:sp>
        <p:nvSpPr>
          <p:cNvPr id="20" name="AutoShape 4"/>
          <p:cNvSpPr>
            <a:spLocks/>
          </p:cNvSpPr>
          <p:nvPr userDrawn="1"/>
        </p:nvSpPr>
        <p:spPr bwMode="gray">
          <a:xfrm>
            <a:off x="-1958975" y="180974"/>
            <a:ext cx="1871662" cy="1266822"/>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Vis hjælpelinjer som er en hjælp ved placering af billeder</a:t>
            </a: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1.</a:t>
            </a:r>
            <a:r>
              <a:rPr lang="da-DK" sz="900" noProof="1">
                <a:solidFill>
                  <a:schemeClr val="tx1">
                    <a:lumMod val="65000"/>
                    <a:lumOff val="35000"/>
                  </a:schemeClr>
                </a:solidFill>
              </a:rPr>
              <a:t>Højre klik på den aktuelle side og vælg </a:t>
            </a:r>
            <a:r>
              <a:rPr lang="da-DK" sz="900" b="1" noProof="1">
                <a:solidFill>
                  <a:schemeClr val="tx1">
                    <a:lumMod val="65000"/>
                    <a:lumOff val="35000"/>
                  </a:schemeClr>
                </a:solidFill>
                <a:cs typeface="Arial" charset="0"/>
              </a:rPr>
              <a:t>gitter og hjælpelinjer</a:t>
            </a:r>
            <a:endParaRPr lang="da-DK" sz="900" noProof="1">
              <a:solidFill>
                <a:schemeClr val="tx1">
                  <a:lumMod val="65000"/>
                  <a:lumOff val="35000"/>
                </a:schemeClr>
              </a:solidFill>
              <a:cs typeface="Arial" charset="0"/>
            </a:endParaRP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2. </a:t>
            </a:r>
            <a:r>
              <a:rPr lang="da-DK" sz="900" noProof="1">
                <a:solidFill>
                  <a:schemeClr val="tx1">
                    <a:lumMod val="65000"/>
                    <a:lumOff val="35000"/>
                  </a:schemeClr>
                </a:solidFill>
              </a:rPr>
              <a:t>Sæt kryds ved </a:t>
            </a:r>
            <a:r>
              <a:rPr lang="da-DK" sz="900" b="1" noProof="1">
                <a:solidFill>
                  <a:schemeClr val="tx1">
                    <a:lumMod val="65000"/>
                    <a:lumOff val="35000"/>
                  </a:schemeClr>
                </a:solidFill>
              </a:rPr>
              <a:t>Vis</a:t>
            </a:r>
            <a:r>
              <a:rPr lang="da-DK" sz="900" noProof="1">
                <a:solidFill>
                  <a:schemeClr val="tx1">
                    <a:lumMod val="65000"/>
                    <a:lumOff val="35000"/>
                  </a:schemeClr>
                </a:solidFill>
              </a:rPr>
              <a:t> tegnehjælpelinjer på skærmen</a:t>
            </a:r>
          </a:p>
          <a:p>
            <a:pPr algn="r" defTabSz="457200">
              <a:lnSpc>
                <a:spcPct val="108000"/>
              </a:lnSpc>
              <a:spcBef>
                <a:spcPts val="600"/>
              </a:spcBef>
              <a:buFontTx/>
              <a:buNone/>
              <a:tabLst>
                <a:tab pos="177800" algn="l"/>
              </a:tabLst>
            </a:pPr>
            <a:r>
              <a:rPr lang="da-DK" sz="900" b="1" noProof="1">
                <a:solidFill>
                  <a:schemeClr val="tx1">
                    <a:lumMod val="65000"/>
                    <a:lumOff val="35000"/>
                  </a:schemeClr>
                </a:solidFill>
                <a:cs typeface="Arial" charset="0"/>
              </a:rPr>
              <a:t>3.</a:t>
            </a:r>
            <a:r>
              <a:rPr lang="da-DK" sz="900" noProof="1">
                <a:solidFill>
                  <a:schemeClr val="tx1">
                    <a:lumMod val="65000"/>
                    <a:lumOff val="35000"/>
                  </a:schemeClr>
                </a:solidFill>
                <a:cs typeface="Arial" charset="0"/>
              </a:rPr>
              <a:t> Vælg </a:t>
            </a:r>
            <a:r>
              <a:rPr lang="da-DK" sz="900" b="1" noProof="1">
                <a:solidFill>
                  <a:schemeClr val="tx1">
                    <a:lumMod val="65000"/>
                    <a:lumOff val="35000"/>
                  </a:schemeClr>
                </a:solidFill>
                <a:cs typeface="Arial" charset="0"/>
              </a:rPr>
              <a:t>OK</a:t>
            </a:r>
            <a:endParaRPr lang="da-DK" sz="900" noProof="1">
              <a:solidFill>
                <a:schemeClr val="tx1">
                  <a:lumMod val="65000"/>
                  <a:lumOff val="35000"/>
                </a:schemeClr>
              </a:solidFill>
              <a:cs typeface="Arial" charset="0"/>
            </a:endParaRPr>
          </a:p>
        </p:txBody>
      </p:sp>
      <p:sp>
        <p:nvSpPr>
          <p:cNvPr id="9" name="Logo hvid"/>
          <p:cNvSpPr>
            <a:spLocks noGrp="1"/>
          </p:cNvSpPr>
          <p:nvPr>
            <p:ph type="body" sz="quarter" idx="14" hasCustomPrompt="1"/>
          </p:nvPr>
        </p:nvSpPr>
        <p:spPr>
          <a:xfrm>
            <a:off x="9453600" y="6098400"/>
            <a:ext cx="2037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12-11-2018</a:t>
            </a:fld>
            <a:endParaRPr lang="da-DK" dirty="0"/>
          </a:p>
        </p:txBody>
      </p:sp>
      <p:sp>
        <p:nvSpPr>
          <p:cNvPr id="11" name="Footer Placeholder 3"/>
          <p:cNvSpPr>
            <a:spLocks noGrp="1"/>
          </p:cNvSpPr>
          <p:nvPr>
            <p:ph type="ftr" sz="quarter" idx="18"/>
          </p:nvPr>
        </p:nvSpPr>
        <p:spPr>
          <a:xfrm>
            <a:off x="0" y="6912000"/>
            <a:ext cx="0" cy="0"/>
          </a:xfrm>
        </p:spPr>
        <p:txBody>
          <a:bodyPr/>
          <a:lstStyle>
            <a:lvl1pPr>
              <a:defRPr>
                <a:noFill/>
              </a:defRPr>
            </a:lvl1pPr>
          </a:lstStyle>
          <a:p>
            <a:endParaRPr lang="da-DK" dirty="0"/>
          </a:p>
        </p:txBody>
      </p:sp>
      <p:sp>
        <p:nvSpPr>
          <p:cNvPr id="12" name="Slide Number Placeholder 7"/>
          <p:cNvSpPr>
            <a:spLocks noGrp="1"/>
          </p:cNvSpPr>
          <p:nvPr>
            <p:ph type="sldNum" sz="quarter" idx="19"/>
          </p:nvPr>
        </p:nvSpPr>
        <p:spPr>
          <a:xfrm>
            <a:off x="0" y="6912000"/>
            <a:ext cx="0" cy="0"/>
          </a:xfrm>
        </p:spPr>
        <p:txBody>
          <a:bodyPr/>
          <a:lstStyle>
            <a:lvl1pPr>
              <a:defRPr>
                <a:no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406164033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eldias">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240000" y="180000"/>
            <a:ext cx="11712000" cy="6498000"/>
          </a:xfrm>
          <a:solidFill>
            <a:srgbClr val="B4CAD5"/>
          </a:solidFill>
        </p:spPr>
        <p:txBody>
          <a:bodyPr tIns="936000" anchor="ctr" anchorCtr="0"/>
          <a:lstStyle>
            <a:lvl1pPr algn="ctr">
              <a:defRPr sz="1400" b="0"/>
            </a:lvl1pPr>
          </a:lstStyle>
          <a:p>
            <a:r>
              <a:rPr lang="en-US" noProof="1" smtClean="0"/>
              <a:t>Klik her og indsæt billede via Vælg billeder- eller Rediger-knappen.</a:t>
            </a:r>
          </a:p>
        </p:txBody>
      </p:sp>
      <p:sp>
        <p:nvSpPr>
          <p:cNvPr id="18" name="Text Placeholder 3"/>
          <p:cNvSpPr>
            <a:spLocks noGrp="1"/>
          </p:cNvSpPr>
          <p:nvPr>
            <p:ph type="body" sz="quarter" idx="11" hasCustomPrompt="1"/>
          </p:nvPr>
        </p:nvSpPr>
        <p:spPr>
          <a:xfrm>
            <a:off x="624000" y="180000"/>
            <a:ext cx="7296000" cy="3060000"/>
          </a:xfrm>
          <a:blipFill>
            <a:blip r:embed="rId2"/>
            <a:stretch>
              <a:fillRect/>
            </a:stretch>
          </a:blipFill>
        </p:spPr>
        <p:txBody>
          <a:bodyPr lIns="241200" rIns="180000" bIns="234000" anchor="b" anchorCtr="0"/>
          <a:lstStyle>
            <a:lvl1pPr>
              <a:defRPr sz="1200" b="0">
                <a:solidFill>
                  <a:schemeClr val="bg1"/>
                </a:solidFill>
              </a:defRPr>
            </a:lvl1pPr>
          </a:lstStyle>
          <a:p>
            <a:pPr lvl="0"/>
            <a:r>
              <a:rPr lang="da-DK" noProof="0" dirty="0" smtClean="0"/>
              <a:t>Måned og år</a:t>
            </a:r>
          </a:p>
        </p:txBody>
      </p:sp>
      <p:sp>
        <p:nvSpPr>
          <p:cNvPr id="13" name="Text Placeholder 8"/>
          <p:cNvSpPr>
            <a:spLocks noGrp="1"/>
          </p:cNvSpPr>
          <p:nvPr>
            <p:ph type="body" sz="quarter" idx="15" hasCustomPrompt="1"/>
          </p:nvPr>
        </p:nvSpPr>
        <p:spPr>
          <a:xfrm>
            <a:off x="960000" y="391812"/>
            <a:ext cx="2716800" cy="406800"/>
          </a:xfrm>
          <a:blipFill>
            <a:blip r:embed="rId3"/>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smtClean="0"/>
              <a:t>D</a:t>
            </a:r>
          </a:p>
        </p:txBody>
      </p:sp>
      <p:sp>
        <p:nvSpPr>
          <p:cNvPr id="5" name="Title 1"/>
          <p:cNvSpPr>
            <a:spLocks noGrp="1" noChangeAspect="1"/>
          </p:cNvSpPr>
          <p:nvPr>
            <p:ph type="title" hasCustomPrompt="1"/>
          </p:nvPr>
        </p:nvSpPr>
        <p:spPr>
          <a:xfrm>
            <a:off x="935565" y="1267200"/>
            <a:ext cx="6748800" cy="999186"/>
          </a:xfrm>
        </p:spPr>
        <p:txBody>
          <a:bodyPr anchor="b" anchorCtr="0">
            <a:normAutofit/>
          </a:bodyPr>
          <a:lstStyle>
            <a:lvl1pPr>
              <a:lnSpc>
                <a:spcPct val="90000"/>
              </a:lnSpc>
              <a:defRPr sz="3200" cap="none" baseline="0">
                <a:solidFill>
                  <a:schemeClr val="bg1"/>
                </a:solidFill>
              </a:defRPr>
            </a:lvl1pPr>
          </a:lstStyle>
          <a:p>
            <a:r>
              <a:rPr lang="da-DK" dirty="0" smtClean="0"/>
              <a:t>Indsæt titel i maksimalt to linjer</a:t>
            </a:r>
            <a:endParaRPr lang="da-DK" dirty="0"/>
          </a:p>
        </p:txBody>
      </p:sp>
      <p:sp>
        <p:nvSpPr>
          <p:cNvPr id="6147" name="Subtitle 2"/>
          <p:cNvSpPr>
            <a:spLocks noGrp="1" noChangeArrowheads="1"/>
          </p:cNvSpPr>
          <p:nvPr>
            <p:ph type="subTitle" idx="1" hasCustomPrompt="1"/>
          </p:nvPr>
        </p:nvSpPr>
        <p:spPr>
          <a:xfrm>
            <a:off x="935568" y="2348881"/>
            <a:ext cx="6735233" cy="370800"/>
          </a:xfrm>
        </p:spPr>
        <p:txBody>
          <a:bodyPr/>
          <a:lstStyle>
            <a:lvl1pPr>
              <a:lnSpc>
                <a:spcPct val="100000"/>
              </a:lnSpc>
              <a:defRPr sz="1800" b="0">
                <a:solidFill>
                  <a:schemeClr val="bg1"/>
                </a:solidFill>
              </a:defRPr>
            </a:lvl1pPr>
          </a:lstStyle>
          <a:p>
            <a:pPr lvl="0"/>
            <a:r>
              <a:rPr lang="da-DK" noProof="0" dirty="0" smtClean="0"/>
              <a:t>Indsæt undertitel i maksimalt én linje</a:t>
            </a:r>
          </a:p>
        </p:txBody>
      </p:sp>
      <p:sp>
        <p:nvSpPr>
          <p:cNvPr id="6150" name="Rectangle 6" hidden="1"/>
          <p:cNvSpPr>
            <a:spLocks noGrp="1" noChangeArrowheads="1"/>
          </p:cNvSpPr>
          <p:nvPr>
            <p:ph type="sldNum" sz="quarter" idx="4"/>
          </p:nvPr>
        </p:nvSpPr>
        <p:spPr>
          <a:xfrm>
            <a:off x="6121401" y="6632281"/>
            <a:ext cx="309033" cy="45719"/>
          </a:xfrm>
          <a:noFill/>
        </p:spPr>
        <p:txBody>
          <a:bodyPr/>
          <a:lstStyle>
            <a:lvl1pPr algn="l">
              <a:defRPr sz="100">
                <a:solidFill>
                  <a:schemeClr val="tx2"/>
                </a:solidFill>
              </a:defRPr>
            </a:lvl1pPr>
          </a:lstStyle>
          <a:p>
            <a:endParaRPr lang="da-DK" dirty="0"/>
          </a:p>
        </p:txBody>
      </p:sp>
      <p:sp>
        <p:nvSpPr>
          <p:cNvPr id="17" name="AutoShape 4"/>
          <p:cNvSpPr>
            <a:spLocks/>
          </p:cNvSpPr>
          <p:nvPr/>
        </p:nvSpPr>
        <p:spPr bwMode="gray">
          <a:xfrm>
            <a:off x="-2611967" y="180974"/>
            <a:ext cx="2495549" cy="969496"/>
          </a:xfrm>
          <a:prstGeom prst="rect">
            <a:avLst/>
          </a:prstGeom>
          <a:noFill/>
          <a:ln w="12700" algn="ctr">
            <a:noFill/>
            <a:miter lim="800000"/>
            <a:headEnd/>
            <a:tailEnd/>
          </a:ln>
          <a:effectLst/>
        </p:spPr>
        <p:txBody>
          <a:bodyPr lIns="0" tIns="0" rIns="0" bIns="0">
            <a:spAutoFit/>
          </a:bodyPr>
          <a:lstStyle/>
          <a:p>
            <a:pPr algn="r" defTabSz="457200">
              <a:lnSpc>
                <a:spcPct val="100000"/>
              </a:lnSpc>
              <a:spcBef>
                <a:spcPct val="0"/>
              </a:spcBef>
              <a:tabLst>
                <a:tab pos="177800" algn="l"/>
              </a:tabLst>
            </a:pPr>
            <a:r>
              <a:rPr lang="da-DK" sz="900" b="1" noProof="1" smtClean="0">
                <a:solidFill>
                  <a:schemeClr val="tx1">
                    <a:lumMod val="65000"/>
                    <a:lumOff val="35000"/>
                  </a:schemeClr>
                </a:solidFill>
                <a:cs typeface="Arial" charset="0"/>
              </a:rPr>
              <a:t>Vis hjælpelinjer som er en hjælp ved placering af billeder</a:t>
            </a:r>
          </a:p>
          <a:p>
            <a:pPr algn="r" defTabSz="457200">
              <a:lnSpc>
                <a:spcPct val="100000"/>
              </a:lnSpc>
              <a:spcBef>
                <a:spcPct val="0"/>
              </a:spcBef>
              <a:tabLst>
                <a:tab pos="177800" algn="l"/>
              </a:tabLst>
            </a:pPr>
            <a:r>
              <a:rPr lang="da-DK" sz="900" noProof="1" smtClean="0">
                <a:solidFill>
                  <a:schemeClr val="tx1">
                    <a:lumMod val="65000"/>
                    <a:lumOff val="35000"/>
                  </a:schemeClr>
                </a:solidFill>
                <a:cs typeface="Arial" charset="0"/>
              </a:rPr>
              <a:t>1.	</a:t>
            </a:r>
            <a:r>
              <a:rPr lang="da-DK" sz="900" noProof="1" smtClean="0">
                <a:solidFill>
                  <a:schemeClr val="tx1">
                    <a:lumMod val="65000"/>
                    <a:lumOff val="35000"/>
                  </a:schemeClr>
                </a:solidFill>
              </a:rPr>
              <a:t>Højre klik på den aktuelle side og vælg </a:t>
            </a:r>
            <a:r>
              <a:rPr lang="da-DK" sz="900" noProof="1" smtClean="0">
                <a:solidFill>
                  <a:schemeClr val="tx1">
                    <a:lumMod val="65000"/>
                    <a:lumOff val="35000"/>
                  </a:schemeClr>
                </a:solidFill>
                <a:cs typeface="Arial" charset="0"/>
              </a:rPr>
              <a:t>’gitter og hjælpelinjer’</a:t>
            </a:r>
          </a:p>
          <a:p>
            <a:pPr algn="r" defTabSz="457200">
              <a:lnSpc>
                <a:spcPct val="100000"/>
              </a:lnSpc>
              <a:spcBef>
                <a:spcPct val="0"/>
              </a:spcBef>
              <a:tabLst>
                <a:tab pos="177800" algn="l"/>
              </a:tabLst>
            </a:pPr>
            <a:r>
              <a:rPr lang="da-DK" sz="900" noProof="1" smtClean="0">
                <a:solidFill>
                  <a:schemeClr val="tx1">
                    <a:lumMod val="65000"/>
                    <a:lumOff val="35000"/>
                  </a:schemeClr>
                </a:solidFill>
                <a:cs typeface="Arial" charset="0"/>
              </a:rPr>
              <a:t>2. 	</a:t>
            </a:r>
            <a:r>
              <a:rPr lang="da-DK" sz="900" noProof="1" smtClean="0">
                <a:solidFill>
                  <a:schemeClr val="tx1">
                    <a:lumMod val="65000"/>
                    <a:lumOff val="35000"/>
                  </a:schemeClr>
                </a:solidFill>
              </a:rPr>
              <a:t>Sæt kryds ved ’Vis’ tegnehjælpelinjer på skærmen</a:t>
            </a:r>
          </a:p>
          <a:p>
            <a:pPr algn="r" defTabSz="457200">
              <a:lnSpc>
                <a:spcPct val="100000"/>
              </a:lnSpc>
              <a:spcBef>
                <a:spcPct val="0"/>
              </a:spcBef>
              <a:buFontTx/>
              <a:buAutoNum type="arabicPeriod" startAt="3"/>
              <a:tabLst>
                <a:tab pos="177800" algn="l"/>
              </a:tabLst>
            </a:pPr>
            <a:r>
              <a:rPr lang="da-DK" sz="900" noProof="1" smtClean="0">
                <a:solidFill>
                  <a:schemeClr val="tx1">
                    <a:lumMod val="65000"/>
                    <a:lumOff val="35000"/>
                  </a:schemeClr>
                </a:solidFill>
                <a:cs typeface="Arial" charset="0"/>
              </a:rPr>
              <a:t> Vælg “OK”</a:t>
            </a:r>
            <a:endParaRPr lang="da-DK" sz="900" noProof="1">
              <a:solidFill>
                <a:schemeClr val="tx1">
                  <a:lumMod val="65000"/>
                  <a:lumOff val="35000"/>
                </a:schemeClr>
              </a:solidFill>
              <a:cs typeface="Arial" charset="0"/>
            </a:endParaRPr>
          </a:p>
        </p:txBody>
      </p:sp>
      <p:sp>
        <p:nvSpPr>
          <p:cNvPr id="2" name="AutoShape 2" descr="C:\Users\mtc\AppData\Local\Temp\SNAGHTML52a0be80.PNG"/>
          <p:cNvSpPr>
            <a:spLocks noChangeAspect="1" noChangeArrowheads="1"/>
          </p:cNvSpPr>
          <p:nvPr userDrawn="1"/>
        </p:nvSpPr>
        <p:spPr bwMode="auto">
          <a:xfrm>
            <a:off x="207434" y="-601663"/>
            <a:ext cx="2197100" cy="1257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4" name="AutoShape 4" descr="C:\Users\mtc\AppData\Local\Temp\SNAGHTML52a0be80.PNG"/>
          <p:cNvSpPr>
            <a:spLocks noChangeAspect="1" noChangeArrowheads="1"/>
          </p:cNvSpPr>
          <p:nvPr userDrawn="1"/>
        </p:nvSpPr>
        <p:spPr bwMode="auto">
          <a:xfrm>
            <a:off x="410634" y="-449263"/>
            <a:ext cx="2197100" cy="1257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5" name="AutoShape 4"/>
          <p:cNvSpPr>
            <a:spLocks/>
          </p:cNvSpPr>
          <p:nvPr userDrawn="1"/>
        </p:nvSpPr>
        <p:spPr bwMode="gray">
          <a:xfrm>
            <a:off x="-2651488" y="3184502"/>
            <a:ext cx="2495549" cy="415498"/>
          </a:xfrm>
          <a:prstGeom prst="rect">
            <a:avLst/>
          </a:prstGeom>
          <a:noFill/>
          <a:ln w="12700" algn="ctr">
            <a:noFill/>
            <a:miter lim="800000"/>
            <a:headEnd/>
            <a:tailEnd/>
          </a:ln>
          <a:effectLst/>
        </p:spPr>
        <p:txBody>
          <a:bodyPr lIns="0" tIns="0" rIns="0" bIns="0">
            <a:spAutoFit/>
          </a:bodyPr>
          <a:lstStyle/>
          <a:p>
            <a:pPr algn="r" defTabSz="457200">
              <a:lnSpc>
                <a:spcPct val="100000"/>
              </a:lnSpc>
              <a:spcBef>
                <a:spcPct val="0"/>
              </a:spcBef>
              <a:tabLst>
                <a:tab pos="177800" algn="l"/>
              </a:tabLst>
            </a:pPr>
            <a:r>
              <a:rPr lang="da-DK" sz="900" b="1" noProof="1" smtClean="0">
                <a:solidFill>
                  <a:schemeClr val="tx1">
                    <a:lumMod val="65000"/>
                    <a:lumOff val="35000"/>
                  </a:schemeClr>
                </a:solidFill>
                <a:cs typeface="Arial" charset="0"/>
              </a:rPr>
              <a:t>Indsæt dato</a:t>
            </a:r>
          </a:p>
          <a:p>
            <a:pPr algn="r" defTabSz="457200">
              <a:lnSpc>
                <a:spcPct val="100000"/>
              </a:lnSpc>
              <a:spcBef>
                <a:spcPct val="0"/>
              </a:spcBef>
              <a:tabLst>
                <a:tab pos="177800" algn="l"/>
              </a:tabLst>
            </a:pPr>
            <a:r>
              <a:rPr lang="da-DK" sz="900" b="0" noProof="1" smtClean="0">
                <a:solidFill>
                  <a:schemeClr val="tx1">
                    <a:lumMod val="65000"/>
                    <a:lumOff val="35000"/>
                  </a:schemeClr>
                </a:solidFill>
                <a:cs typeface="Arial" charset="0"/>
              </a:rPr>
              <a:t>Indsæt f.eks.</a:t>
            </a:r>
            <a:br>
              <a:rPr lang="da-DK" sz="900" b="0" noProof="1" smtClean="0">
                <a:solidFill>
                  <a:schemeClr val="tx1">
                    <a:lumMod val="65000"/>
                    <a:lumOff val="35000"/>
                  </a:schemeClr>
                </a:solidFill>
                <a:cs typeface="Arial" charset="0"/>
              </a:rPr>
            </a:br>
            <a:r>
              <a:rPr lang="da-DK" sz="900" b="1" baseline="0" noProof="1" smtClean="0">
                <a:solidFill>
                  <a:schemeClr val="tx1">
                    <a:lumMod val="65000"/>
                    <a:lumOff val="35000"/>
                  </a:schemeClr>
                </a:solidFill>
                <a:cs typeface="Arial" charset="0"/>
              </a:rPr>
              <a:t> Februar 2015</a:t>
            </a:r>
            <a:endParaRPr lang="da-DK" sz="900" noProof="1">
              <a:solidFill>
                <a:schemeClr val="tx1">
                  <a:lumMod val="65000"/>
                  <a:lumOff val="35000"/>
                </a:schemeClr>
              </a:solidFill>
              <a:cs typeface="Arial" charset="0"/>
            </a:endParaRPr>
          </a:p>
        </p:txBody>
      </p:sp>
    </p:spTree>
    <p:extLst>
      <p:ext uri="{BB962C8B-B14F-4D97-AF65-F5344CB8AC3E}">
        <p14:creationId xmlns:p14="http://schemas.microsoft.com/office/powerpoint/2010/main" val="11036749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Ins="1036800"/>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p:txBody>
          <a:bodyPr rIns="103680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t>12-11-2018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Tree>
    <p:extLst>
      <p:ext uri="{BB962C8B-B14F-4D97-AF65-F5344CB8AC3E}">
        <p14:creationId xmlns:p14="http://schemas.microsoft.com/office/powerpoint/2010/main" val="335309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    Indhold og     1/4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9057438" y="179387"/>
            <a:ext cx="2952000" cy="6497638"/>
          </a:xfrm>
        </p:spPr>
        <p:txBody>
          <a:bodyPr lIns="0" tIns="72000" rIns="0" anchor="t" anchorCtr="0"/>
          <a:lstStyle>
            <a:lvl1pPr marL="0" indent="0" algn="ctr">
              <a:buNone/>
              <a:defRPr sz="1400"/>
            </a:lvl1pPr>
          </a:lstStyle>
          <a:p>
            <a:r>
              <a:rPr lang="da-DK"/>
              <a:t>Klik her og indsæt billede via Vælg billeder- eller Rediger-knappen.</a:t>
            </a:r>
            <a:endParaRPr lang="da-DK" dirty="0"/>
          </a:p>
        </p:txBody>
      </p:sp>
      <p:sp>
        <p:nvSpPr>
          <p:cNvPr id="2" name="Title 1"/>
          <p:cNvSpPr>
            <a:spLocks noGrp="1"/>
          </p:cNvSpPr>
          <p:nvPr>
            <p:ph type="title" hasCustomPrompt="1"/>
          </p:nvPr>
        </p:nvSpPr>
        <p:spPr>
          <a:xfrm>
            <a:off x="701676" y="363600"/>
            <a:ext cx="8075418"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67" y="1450800"/>
            <a:ext cx="8074675"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t>12-11-2018</a:t>
            </a:fld>
            <a:endParaRPr lang="da-DK" dirty="0"/>
          </a:p>
        </p:txBody>
      </p:sp>
      <p:sp>
        <p:nvSpPr>
          <p:cNvPr id="5" name="Footer Placeholder 4"/>
          <p:cNvSpPr>
            <a:spLocks noGrp="1"/>
          </p:cNvSpPr>
          <p:nvPr>
            <p:ph type="ftr" sz="quarter" idx="11"/>
          </p:nvPr>
        </p:nvSpPr>
        <p:spPr>
          <a:xfrm>
            <a:off x="1029600" y="6385399"/>
            <a:ext cx="3794400" cy="333956"/>
          </a:xfrm>
        </p:spPr>
        <p:txBody>
          <a:bodyPr/>
          <a:lstStyle/>
          <a:p>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10"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Logo hvid"/>
          <p:cNvSpPr>
            <a:spLocks noGrp="1"/>
          </p:cNvSpPr>
          <p:nvPr>
            <p:ph type="body" sz="quarter" idx="15" hasCustomPrompt="1"/>
          </p:nvPr>
        </p:nvSpPr>
        <p:spPr>
          <a:xfrm>
            <a:off x="9453600" y="6098400"/>
            <a:ext cx="2037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1439299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    Indhold og     1/3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8067600" y="179387"/>
            <a:ext cx="3941838" cy="6497638"/>
          </a:xfrm>
        </p:spPr>
        <p:txBody>
          <a:bodyPr lIns="0" tIns="72000" rIns="0" anchor="t" anchorCtr="0"/>
          <a:lstStyle>
            <a:lvl1pPr marL="0" indent="0" algn="ctr">
              <a:buNone/>
              <a:defRPr sz="1400"/>
            </a:lvl1pPr>
          </a:lstStyle>
          <a:p>
            <a:r>
              <a:rPr lang="da-DK"/>
              <a:t>Klik her og indsæt billede via Vælg billeder- eller Rediger-knappen.</a:t>
            </a:r>
            <a:endParaRPr lang="da-DK" dirty="0"/>
          </a:p>
        </p:txBody>
      </p:sp>
      <p:sp>
        <p:nvSpPr>
          <p:cNvPr id="2" name="Title 1"/>
          <p:cNvSpPr>
            <a:spLocks noGrp="1"/>
          </p:cNvSpPr>
          <p:nvPr>
            <p:ph type="title" hasCustomPrompt="1"/>
          </p:nvPr>
        </p:nvSpPr>
        <p:spPr>
          <a:xfrm>
            <a:off x="702668" y="363600"/>
            <a:ext cx="7084462"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68" y="1450800"/>
            <a:ext cx="7084710"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t>12-11-2018</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10"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Logo hvid"/>
          <p:cNvSpPr>
            <a:spLocks noGrp="1"/>
          </p:cNvSpPr>
          <p:nvPr>
            <p:ph type="body" sz="quarter" idx="15" hasCustomPrompt="1"/>
          </p:nvPr>
        </p:nvSpPr>
        <p:spPr>
          <a:xfrm>
            <a:off x="9453600" y="6098400"/>
            <a:ext cx="2037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2304418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5" y="1450800"/>
            <a:ext cx="5113337"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endParaRPr lang="da-DK" dirty="0"/>
          </a:p>
        </p:txBody>
      </p:sp>
      <p:sp>
        <p:nvSpPr>
          <p:cNvPr id="4" name="Content Placeholder 3"/>
          <p:cNvSpPr>
            <a:spLocks noGrp="1"/>
          </p:cNvSpPr>
          <p:nvPr>
            <p:ph sz="half" idx="2" hasCustomPrompt="1"/>
          </p:nvPr>
        </p:nvSpPr>
        <p:spPr>
          <a:xfrm>
            <a:off x="6375600" y="1450800"/>
            <a:ext cx="5112000"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Line 5"/>
          <p:cNvSpPr>
            <a:spLocks noChangeShapeType="1"/>
          </p:cNvSpPr>
          <p:nvPr userDrawn="1"/>
        </p:nvSpPr>
        <p:spPr bwMode="auto">
          <a:xfrm>
            <a:off x="6096000" y="1511301"/>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5" name="Date Placeholder 4"/>
          <p:cNvSpPr>
            <a:spLocks noGrp="1"/>
          </p:cNvSpPr>
          <p:nvPr>
            <p:ph type="dt" sz="half" idx="10"/>
          </p:nvPr>
        </p:nvSpPr>
        <p:spPr/>
        <p:txBody>
          <a:bodyPr/>
          <a:lstStyle/>
          <a:p>
            <a:fld id="{D709F18B-C64D-467D-95E0-03999A31A181}" type="datetime1">
              <a:rPr lang="da-DK" smtClean="0"/>
              <a:t>12-11-2018</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20" name="TextBox 19"/>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Tree>
    <p:extLst>
      <p:ext uri="{BB962C8B-B14F-4D97-AF65-F5344CB8AC3E}">
        <p14:creationId xmlns:p14="http://schemas.microsoft.com/office/powerpoint/2010/main" val="1137865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mindre indhol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999" y="1800000"/>
            <a:ext cx="5113013" cy="3780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600" y="1800000"/>
            <a:ext cx="5111550" cy="3780847"/>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laceholder 4"/>
          <p:cNvSpPr>
            <a:spLocks noGrp="1"/>
          </p:cNvSpPr>
          <p:nvPr>
            <p:ph type="dt" sz="half" idx="10"/>
          </p:nvPr>
        </p:nvSpPr>
        <p:spPr/>
        <p:txBody>
          <a:bodyPr/>
          <a:lstStyle/>
          <a:p>
            <a:fld id="{D709F18B-C64D-467D-95E0-03999A31A181}" type="datetime1">
              <a:rPr lang="da-DK" smtClean="0"/>
              <a:t>12-11-2018</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8" name="Line 5"/>
          <p:cNvSpPr>
            <a:spLocks noChangeShapeType="1"/>
          </p:cNvSpPr>
          <p:nvPr userDrawn="1"/>
        </p:nvSpPr>
        <p:spPr bwMode="auto">
          <a:xfrm>
            <a:off x="6096000" y="1511301"/>
            <a:ext cx="0" cy="4069546"/>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20" name="TextBox 19"/>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
        <p:nvSpPr>
          <p:cNvPr id="9" name="Pladsholder til tekst 8">
            <a:extLst>
              <a:ext uri="{FF2B5EF4-FFF2-40B4-BE49-F238E27FC236}">
                <a16:creationId xmlns="" xmlns:a16="http://schemas.microsoft.com/office/drawing/2014/main" id="{2EC3F75E-2523-455F-A9B8-E56849A3410E}"/>
              </a:ext>
            </a:extLst>
          </p:cNvPr>
          <p:cNvSpPr>
            <a:spLocks noGrp="1"/>
          </p:cNvSpPr>
          <p:nvPr>
            <p:ph type="body" sz="quarter" idx="13" hasCustomPrompt="1"/>
          </p:nvPr>
        </p:nvSpPr>
        <p:spPr>
          <a:xfrm>
            <a:off x="701675"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a:p>
            <a:pPr lvl="1"/>
            <a:endParaRPr lang="da-DK" dirty="0"/>
          </a:p>
        </p:txBody>
      </p:sp>
      <p:sp>
        <p:nvSpPr>
          <p:cNvPr id="12" name="Pladsholder til tekst 8">
            <a:extLst>
              <a:ext uri="{FF2B5EF4-FFF2-40B4-BE49-F238E27FC236}">
                <a16:creationId xmlns="" xmlns:a16="http://schemas.microsoft.com/office/drawing/2014/main" id="{3B5D24CB-3AF8-4350-9CBE-2E687A160A84}"/>
              </a:ext>
            </a:extLst>
          </p:cNvPr>
          <p:cNvSpPr>
            <a:spLocks noGrp="1"/>
          </p:cNvSpPr>
          <p:nvPr>
            <p:ph type="body" sz="quarter" idx="14" hasCustomPrompt="1"/>
          </p:nvPr>
        </p:nvSpPr>
        <p:spPr>
          <a:xfrm>
            <a:off x="6375150"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1471047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mindre indhold">
    <p:spTree>
      <p:nvGrpSpPr>
        <p:cNvPr id="1" name=""/>
        <p:cNvGrpSpPr/>
        <p:nvPr/>
      </p:nvGrpSpPr>
      <p:grpSpPr>
        <a:xfrm>
          <a:off x="0" y="0"/>
          <a:ext cx="0" cy="0"/>
          <a:chOff x="0" y="0"/>
          <a:chExt cx="0" cy="0"/>
        </a:xfrm>
      </p:grpSpPr>
      <p:sp>
        <p:nvSpPr>
          <p:cNvPr id="3" name="Text Placeholder 2"/>
          <p:cNvSpPr>
            <a:spLocks noGrp="1"/>
          </p:cNvSpPr>
          <p:nvPr>
            <p:ph type="body" sz="half" idx="1" hasCustomPrompt="1"/>
          </p:nvPr>
        </p:nvSpPr>
        <p:spPr>
          <a:xfrm>
            <a:off x="701675" y="1450800"/>
            <a:ext cx="5113337" cy="4464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599" y="1800000"/>
            <a:ext cx="5112000" cy="3780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Date Placeholder 6"/>
          <p:cNvSpPr>
            <a:spLocks noGrp="1"/>
          </p:cNvSpPr>
          <p:nvPr>
            <p:ph type="dt" sz="half" idx="10"/>
          </p:nvPr>
        </p:nvSpPr>
        <p:spPr/>
        <p:txBody>
          <a:bodyPr/>
          <a:lstStyle/>
          <a:p>
            <a:fld id="{D709F18B-C64D-467D-95E0-03999A31A181}" type="datetime1">
              <a:rPr lang="da-DK" smtClean="0"/>
              <a:t>12-11-2018</a:t>
            </a:fld>
            <a:endParaRPr lang="da-DK" dirty="0"/>
          </a:p>
        </p:txBody>
      </p:sp>
      <p:sp>
        <p:nvSpPr>
          <p:cNvPr id="9" name="Footer Placeholder 8"/>
          <p:cNvSpPr>
            <a:spLocks noGrp="1"/>
          </p:cNvSpPr>
          <p:nvPr>
            <p:ph type="ftr" sz="quarter" idx="11"/>
          </p:nvPr>
        </p:nvSpPr>
        <p:spPr/>
        <p:txBody>
          <a:bodyPr/>
          <a:lstStyle/>
          <a:p>
            <a:endParaRPr lang="da-DK" dirty="0"/>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Line 5"/>
          <p:cNvSpPr>
            <a:spLocks noChangeShapeType="1"/>
          </p:cNvSpPr>
          <p:nvPr userDrawn="1"/>
        </p:nvSpPr>
        <p:spPr bwMode="auto">
          <a:xfrm>
            <a:off x="6096000" y="1511301"/>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15" name="TextBox 14"/>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5" name="Title 4"/>
          <p:cNvSpPr>
            <a:spLocks noGrp="1"/>
          </p:cNvSpPr>
          <p:nvPr>
            <p:ph type="title" hasCustomPrompt="1"/>
          </p:nvPr>
        </p:nvSpPr>
        <p:spPr/>
        <p:txBody>
          <a:bodyPr/>
          <a:lstStyle>
            <a:lvl1pPr>
              <a:defRPr>
                <a:solidFill>
                  <a:srgbClr val="031D5C"/>
                </a:solidFill>
              </a:defRPr>
            </a:lvl1pPr>
          </a:lstStyle>
          <a:p>
            <a:r>
              <a:rPr lang="da-DK" dirty="0"/>
              <a:t>Klik her for at tilføje titel</a:t>
            </a:r>
          </a:p>
        </p:txBody>
      </p:sp>
      <p:sp>
        <p:nvSpPr>
          <p:cNvPr id="11" name="Pladsholder til tekst 8">
            <a:extLst>
              <a:ext uri="{FF2B5EF4-FFF2-40B4-BE49-F238E27FC236}">
                <a16:creationId xmlns="" xmlns:a16="http://schemas.microsoft.com/office/drawing/2014/main" id="{16343FA3-6DF0-494E-B3DF-AE59C5136C2D}"/>
              </a:ext>
            </a:extLst>
          </p:cNvPr>
          <p:cNvSpPr>
            <a:spLocks noGrp="1"/>
          </p:cNvSpPr>
          <p:nvPr>
            <p:ph type="body" sz="quarter" idx="14" hasCustomPrompt="1"/>
          </p:nvPr>
        </p:nvSpPr>
        <p:spPr>
          <a:xfrm>
            <a:off x="6375150"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2867314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Statement    (kort tekst)">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chemeClr val="tx2"/>
          </a:solidFill>
          <a:ln>
            <a:noFill/>
          </a:ln>
          <a:effectLst/>
        </p:spPr>
        <p:txBody>
          <a:bodyPr wrap="none" lIns="0" tIns="0" rIns="0" bIns="0" anchor="ctr"/>
          <a:lstStyle/>
          <a:p>
            <a:endParaRPr lang="da-DK" sz="1700" dirty="0"/>
          </a:p>
        </p:txBody>
      </p:sp>
      <p:pic>
        <p:nvPicPr>
          <p:cNvPr id="10" name="Logo hvid">
            <a:extLst>
              <a:ext uri="{FF2B5EF4-FFF2-40B4-BE49-F238E27FC236}">
                <a16:creationId xmlns="" xmlns:a16="http://schemas.microsoft.com/office/drawing/2014/main" id="{31BB94E5-61AD-43C9-B47D-05F09B83534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52523" y="6097039"/>
            <a:ext cx="2037802" cy="4066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01675" y="1357273"/>
            <a:ext cx="10785475" cy="4532856"/>
          </a:xfrm>
        </p:spPr>
        <p:txBody>
          <a:bodyPr/>
          <a:lstStyle>
            <a:lvl1pPr algn="ctr">
              <a:lnSpc>
                <a:spcPct val="88000"/>
              </a:lnSpc>
              <a:defRPr sz="6800">
                <a:solidFill>
                  <a:schemeClr val="bg1"/>
                </a:solidFill>
              </a:defRPr>
            </a:lvl1pPr>
          </a:lstStyle>
          <a:p>
            <a:r>
              <a:rPr lang="da-DK" dirty="0"/>
              <a:t>Klik her for at tilføje tekst</a:t>
            </a:r>
          </a:p>
        </p:txBody>
      </p:sp>
      <p:sp>
        <p:nvSpPr>
          <p:cNvPr id="5" name="Date Placeholder 4"/>
          <p:cNvSpPr>
            <a:spLocks noGrp="1"/>
          </p:cNvSpPr>
          <p:nvPr>
            <p:ph type="dt" sz="half" idx="10"/>
          </p:nvPr>
        </p:nvSpPr>
        <p:spPr/>
        <p:txBody>
          <a:bodyPr/>
          <a:lstStyle/>
          <a:p>
            <a:fld id="{D709F18B-C64D-467D-95E0-03999A31A181}" type="datetime1">
              <a:rPr lang="da-DK" smtClean="0"/>
              <a:t>12-11-2018</a:t>
            </a:fld>
            <a:endParaRPr lang="da-DK"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69159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Statement    (mere tekst)">
    <p:spTree>
      <p:nvGrpSpPr>
        <p:cNvPr id="1" name=""/>
        <p:cNvGrpSpPr/>
        <p:nvPr/>
      </p:nvGrpSpPr>
      <p:grpSpPr>
        <a:xfrm>
          <a:off x="0" y="0"/>
          <a:ext cx="0" cy="0"/>
          <a:chOff x="0" y="0"/>
          <a:chExt cx="0" cy="0"/>
        </a:xfrm>
      </p:grpSpPr>
      <p:sp>
        <p:nvSpPr>
          <p:cNvPr id="6" name="Baggrund"/>
          <p:cNvSpPr>
            <a:spLocks noChangeArrowheads="1"/>
          </p:cNvSpPr>
          <p:nvPr userDrawn="1"/>
        </p:nvSpPr>
        <p:spPr bwMode="auto">
          <a:xfrm>
            <a:off x="179388" y="180975"/>
            <a:ext cx="11830050" cy="6496050"/>
          </a:xfrm>
          <a:prstGeom prst="rect">
            <a:avLst/>
          </a:prstGeom>
          <a:solidFill>
            <a:schemeClr val="tx2"/>
          </a:solidFill>
          <a:ln>
            <a:noFill/>
          </a:ln>
          <a:effectLst/>
          <a:extLst/>
        </p:spPr>
        <p:txBody>
          <a:bodyPr wrap="none" lIns="0" tIns="0" rIns="0" bIns="0" anchor="ctr"/>
          <a:lstStyle/>
          <a:p>
            <a:endParaRPr lang="da-DK" sz="1700" dirty="0"/>
          </a:p>
        </p:txBody>
      </p:sp>
      <p:sp>
        <p:nvSpPr>
          <p:cNvPr id="2" name="Title 1"/>
          <p:cNvSpPr>
            <a:spLocks noGrp="1"/>
          </p:cNvSpPr>
          <p:nvPr>
            <p:ph type="title" hasCustomPrompt="1"/>
          </p:nvPr>
        </p:nvSpPr>
        <p:spPr>
          <a:xfrm>
            <a:off x="702668" y="1052825"/>
            <a:ext cx="10784481" cy="4873750"/>
          </a:xfrm>
        </p:spPr>
        <p:txBody>
          <a:bodyPr/>
          <a:lstStyle>
            <a:lvl1pPr>
              <a:lnSpc>
                <a:spcPct val="100000"/>
              </a:lnSpc>
              <a:spcBef>
                <a:spcPts val="0"/>
              </a:spcBef>
              <a:defRPr sz="3200">
                <a:solidFill>
                  <a:schemeClr val="bg1"/>
                </a:solidFill>
              </a:defRPr>
            </a:lvl1pPr>
          </a:lstStyle>
          <a:p>
            <a:r>
              <a:rPr lang="da-DK" dirty="0"/>
              <a:t>Klik her for at tilføje tekst</a:t>
            </a:r>
          </a:p>
        </p:txBody>
      </p:sp>
      <p:sp>
        <p:nvSpPr>
          <p:cNvPr id="4" name="Date Placeholder 3"/>
          <p:cNvSpPr>
            <a:spLocks noGrp="1"/>
          </p:cNvSpPr>
          <p:nvPr>
            <p:ph type="dt" sz="half" idx="10"/>
          </p:nvPr>
        </p:nvSpPr>
        <p:spPr/>
        <p:txBody>
          <a:bodyPr/>
          <a:lstStyle/>
          <a:p>
            <a:fld id="{D709F18B-C64D-467D-95E0-03999A31A181}" type="datetime1">
              <a:rPr lang="da-DK" smtClean="0"/>
              <a:t>12-11-2018</a:t>
            </a:fld>
            <a:endParaRPr lang="da-DK" dirty="0"/>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da-DK" dirty="0"/>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1"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bg1"/>
              </a:solidFill>
              <a:effectLst/>
              <a:uLnTx/>
              <a:uFillTx/>
              <a:latin typeface="+mn-lt"/>
              <a:ea typeface="+mn-ea"/>
              <a:cs typeface="+mn-cs"/>
            </a:endParaRPr>
          </a:p>
        </p:txBody>
      </p:sp>
      <p:pic>
        <p:nvPicPr>
          <p:cNvPr id="12" name="Logo hvid">
            <a:extLst>
              <a:ext uri="{FF2B5EF4-FFF2-40B4-BE49-F238E27FC236}">
                <a16:creationId xmlns="" xmlns:a16="http://schemas.microsoft.com/office/drawing/2014/main" id="{24231E72-818B-4B33-98C5-3786E1D2130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52523" y="6097039"/>
            <a:ext cx="2037802" cy="406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679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1675"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p:txBody>
      </p:sp>
      <p:sp>
        <p:nvSpPr>
          <p:cNvPr id="1027" name="Rectangle 3"/>
          <p:cNvSpPr>
            <a:spLocks noGrp="1" noChangeArrowheads="1"/>
          </p:cNvSpPr>
          <p:nvPr>
            <p:ph type="body" idx="1"/>
          </p:nvPr>
        </p:nvSpPr>
        <p:spPr bwMode="auto">
          <a:xfrm>
            <a:off x="702667" y="1449388"/>
            <a:ext cx="10784483"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TextBox 17"/>
          <p:cNvSpPr txBox="1">
            <a:spLocks noChangeArrowheads="1"/>
          </p:cNvSpPr>
          <p:nvPr/>
        </p:nvSpPr>
        <p:spPr bwMode="auto">
          <a:xfrm>
            <a:off x="-2400944" y="6015004"/>
            <a:ext cx="2282411"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lnSpc>
                <a:spcPct val="108000"/>
              </a:lnSpc>
              <a:spcBef>
                <a:spcPts val="600"/>
              </a:spcBef>
            </a:pPr>
            <a:r>
              <a:rPr lang="da-DK" sz="900" b="1" noProof="1">
                <a:solidFill>
                  <a:schemeClr val="tx1">
                    <a:lumMod val="65000"/>
                    <a:lumOff val="35000"/>
                  </a:schemeClr>
                </a:solidFill>
              </a:rPr>
              <a:t>Indsæt tekst i sidefod</a:t>
            </a:r>
          </a:p>
          <a:p>
            <a:pPr algn="r">
              <a:lnSpc>
                <a:spcPct val="108000"/>
              </a:lnSpc>
              <a:spcBef>
                <a:spcPts val="600"/>
              </a:spcBef>
            </a:pPr>
            <a:r>
              <a:rPr lang="da-DK" sz="900" b="1" noProof="1">
                <a:solidFill>
                  <a:schemeClr val="tx1">
                    <a:lumMod val="65000"/>
                    <a:lumOff val="35000"/>
                  </a:schemeClr>
                </a:solidFill>
              </a:rPr>
              <a:t>1. </a:t>
            </a:r>
            <a:r>
              <a:rPr lang="da-DK" sz="900" noProof="1">
                <a:solidFill>
                  <a:schemeClr val="tx1">
                    <a:lumMod val="65000"/>
                    <a:lumOff val="35000"/>
                  </a:schemeClr>
                </a:solidFill>
              </a:rPr>
              <a:t>Vælg </a:t>
            </a:r>
            <a:r>
              <a:rPr lang="da-DK" sz="900" b="1" noProof="1">
                <a:solidFill>
                  <a:schemeClr val="tx1">
                    <a:lumMod val="65000"/>
                    <a:lumOff val="35000"/>
                  </a:schemeClr>
                </a:solidFill>
              </a:rPr>
              <a:t>Indsæt</a:t>
            </a:r>
            <a:r>
              <a:rPr lang="da-DK" sz="900" noProof="1">
                <a:solidFill>
                  <a:schemeClr val="tx1">
                    <a:lumMod val="65000"/>
                    <a:lumOff val="35000"/>
                  </a:schemeClr>
                </a:solidFill>
              </a:rPr>
              <a:t> i top menuen</a:t>
            </a:r>
            <a:br>
              <a:rPr lang="da-DK" sz="900" noProof="1">
                <a:solidFill>
                  <a:schemeClr val="tx1">
                    <a:lumMod val="65000"/>
                    <a:lumOff val="35000"/>
                  </a:schemeClr>
                </a:solidFill>
              </a:rPr>
            </a:br>
            <a:r>
              <a:rPr lang="da-DK" sz="900" b="1" noProof="1">
                <a:solidFill>
                  <a:schemeClr val="tx1">
                    <a:lumMod val="65000"/>
                    <a:lumOff val="35000"/>
                  </a:schemeClr>
                </a:solidFill>
              </a:rPr>
              <a:t>2. </a:t>
            </a:r>
            <a:r>
              <a:rPr lang="da-DK" sz="900" noProof="1">
                <a:solidFill>
                  <a:schemeClr val="tx1">
                    <a:lumMod val="65000"/>
                    <a:lumOff val="35000"/>
                  </a:schemeClr>
                </a:solidFill>
              </a:rPr>
              <a:t>Vælg </a:t>
            </a:r>
            <a:r>
              <a:rPr lang="da-DK" sz="900" b="1" noProof="1">
                <a:solidFill>
                  <a:schemeClr val="tx1">
                    <a:lumMod val="65000"/>
                    <a:lumOff val="35000"/>
                  </a:schemeClr>
                </a:solidFill>
              </a:rPr>
              <a:t>Sidehoved og Sidefod</a:t>
            </a:r>
            <a:r>
              <a:rPr lang="da-DK" sz="900" b="0" noProof="1">
                <a:solidFill>
                  <a:schemeClr val="tx1">
                    <a:lumMod val="65000"/>
                    <a:lumOff val="35000"/>
                  </a:schemeClr>
                </a:solidFill>
              </a:rPr>
              <a:t/>
            </a:r>
            <a:br>
              <a:rPr lang="da-DK" sz="900" b="0" noProof="1">
                <a:solidFill>
                  <a:schemeClr val="tx1">
                    <a:lumMod val="65000"/>
                    <a:lumOff val="35000"/>
                  </a:schemeClr>
                </a:solidFill>
              </a:rPr>
            </a:br>
            <a:r>
              <a:rPr lang="da-DK" sz="900" b="1" noProof="1">
                <a:solidFill>
                  <a:schemeClr val="tx1">
                    <a:lumMod val="65000"/>
                    <a:lumOff val="35000"/>
                  </a:schemeClr>
                </a:solidFill>
              </a:rPr>
              <a:t>3. </a:t>
            </a:r>
            <a:r>
              <a:rPr lang="da-DK" sz="900" noProof="1">
                <a:solidFill>
                  <a:schemeClr val="tx1">
                    <a:lumMod val="65000"/>
                    <a:lumOff val="35000"/>
                  </a:schemeClr>
                </a:solidFill>
              </a:rPr>
              <a:t>Skriv titel på præsentation ind i tekstfeltet</a:t>
            </a:r>
            <a:br>
              <a:rPr lang="da-DK" sz="900" noProof="1">
                <a:solidFill>
                  <a:schemeClr val="tx1">
                    <a:lumMod val="65000"/>
                    <a:lumOff val="35000"/>
                  </a:schemeClr>
                </a:solidFill>
              </a:rPr>
            </a:br>
            <a:r>
              <a:rPr lang="da-DK" sz="900" b="1" noProof="1">
                <a:solidFill>
                  <a:schemeClr val="tx1">
                    <a:lumMod val="65000"/>
                    <a:lumOff val="35000"/>
                  </a:schemeClr>
                </a:solidFill>
              </a:rPr>
              <a:t>4. </a:t>
            </a:r>
            <a:r>
              <a:rPr lang="da-DK" sz="900" noProof="1">
                <a:solidFill>
                  <a:schemeClr val="tx1">
                    <a:lumMod val="65000"/>
                    <a:lumOff val="35000"/>
                  </a:schemeClr>
                </a:solidFill>
              </a:rPr>
              <a:t>Tryk </a:t>
            </a:r>
            <a:r>
              <a:rPr lang="da-DK" sz="900" b="1" noProof="1">
                <a:solidFill>
                  <a:schemeClr val="tx1">
                    <a:lumMod val="65000"/>
                    <a:lumOff val="35000"/>
                  </a:schemeClr>
                </a:solidFill>
              </a:rPr>
              <a:t>Anvend på alle</a:t>
            </a:r>
            <a:endParaRPr lang="da-DK" sz="900" noProof="1">
              <a:solidFill>
                <a:schemeClr val="tx1">
                  <a:lumMod val="65000"/>
                  <a:lumOff val="35000"/>
                </a:schemeClr>
              </a:solidFill>
            </a:endParaRPr>
          </a:p>
        </p:txBody>
      </p:sp>
      <p:sp>
        <p:nvSpPr>
          <p:cNvPr id="3" name="Date Placeholder 2"/>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D709F18B-C64D-467D-95E0-03999A31A181}" type="datetime1">
              <a:rPr lang="da-DK" smtClean="0"/>
              <a:t>12-11-2018</a:t>
            </a:fld>
            <a:endParaRPr lang="da-DK" dirty="0"/>
          </a:p>
        </p:txBody>
      </p:sp>
      <p:sp>
        <p:nvSpPr>
          <p:cNvPr id="12" name="Footer Placeholder 1"/>
          <p:cNvSpPr>
            <a:spLocks noGrp="1"/>
          </p:cNvSpPr>
          <p:nvPr>
            <p:ph type="ftr" sz="quarter" idx="3"/>
          </p:nvPr>
        </p:nvSpPr>
        <p:spPr>
          <a:xfrm>
            <a:off x="1029600" y="6385399"/>
            <a:ext cx="3794400" cy="333956"/>
          </a:xfrm>
          <a:prstGeom prst="rect">
            <a:avLst/>
          </a:prstGeom>
        </p:spPr>
        <p:txBody>
          <a:bodyPr vert="horz" lIns="0" tIns="0" rIns="0" bIns="0" rtlCol="0" anchor="t" anchorCtr="0"/>
          <a:lstStyle>
            <a:lvl1pPr algn="l">
              <a:defRPr sz="900" b="0">
                <a:solidFill>
                  <a:schemeClr val="tx1"/>
                </a:solidFill>
              </a:defRPr>
            </a:lvl1pPr>
          </a:lstStyle>
          <a:p>
            <a:endParaRPr lang="da-DK" dirty="0"/>
          </a:p>
        </p:txBody>
      </p:sp>
      <p:sp>
        <p:nvSpPr>
          <p:cNvPr id="13" name="Slide Number Placeholder 5 (FAST)"/>
          <p:cNvSpPr txBox="1">
            <a:spLocks/>
          </p:cNvSpPr>
          <p:nvPr userDrawn="1"/>
        </p:nvSpPr>
        <p:spPr>
          <a:xfrm>
            <a:off x="702668" y="6385399"/>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4"/>
          </p:nvPr>
        </p:nvSpPr>
        <p:spPr>
          <a:xfrm>
            <a:off x="0" y="6912000"/>
            <a:ext cx="0" cy="0"/>
          </a:xfrm>
          <a:prstGeom prst="rect">
            <a:avLst/>
          </a:prstGeom>
        </p:spPr>
        <p:txBody>
          <a:bodyPr vert="horz" lIns="0" tIns="0" rIns="0" bIns="0" rtlCol="0" anchor="t" anchorCtr="0"/>
          <a:lstStyle>
            <a:lvl1pPr algn="l">
              <a:defRPr sz="900">
                <a:noFill/>
              </a:defRPr>
            </a:lvl1pPr>
          </a:lstStyle>
          <a:p>
            <a:fld id="{80AE25ED-097C-4BDC-A7CE-FA97BD9CA3B5}" type="slidenum">
              <a:rPr lang="da-DK" smtClean="0"/>
              <a:pPr/>
              <a:t>‹nr.›</a:t>
            </a:fld>
            <a:endParaRPr lang="da-DK" dirty="0"/>
          </a:p>
        </p:txBody>
      </p:sp>
      <p:pic>
        <p:nvPicPr>
          <p:cNvPr id="11" name="Logo" descr="U:\Moderniseringsstyrelsen\Jobs\3589_Koncernfaelles skabelonloesning i FM styrelser\Received\Work\SAM_Logo.emf">
            <a:extLst>
              <a:ext uri="{FF2B5EF4-FFF2-40B4-BE49-F238E27FC236}">
                <a16:creationId xmlns="" xmlns:a16="http://schemas.microsoft.com/office/drawing/2014/main" id="{C1A1125A-3C47-48AD-BEBE-4AF13BDA6E82}"/>
              </a:ext>
            </a:extLst>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9452523" y="6096948"/>
            <a:ext cx="2037802" cy="4068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6" r:id="rId2"/>
    <p:sldLayoutId id="2147483738" r:id="rId3"/>
    <p:sldLayoutId id="2147483739" r:id="rId4"/>
    <p:sldLayoutId id="2147483658" r:id="rId5"/>
    <p:sldLayoutId id="2147483729" r:id="rId6"/>
    <p:sldLayoutId id="2147483730" r:id="rId7"/>
    <p:sldLayoutId id="2147483720" r:id="rId8"/>
    <p:sldLayoutId id="2147483691" r:id="rId9"/>
    <p:sldLayoutId id="2147483737" r:id="rId10"/>
    <p:sldLayoutId id="2147483732" r:id="rId11"/>
    <p:sldLayoutId id="2147483740" r:id="rId12"/>
    <p:sldLayoutId id="2147483735" r:id="rId13"/>
    <p:sldLayoutId id="2147483661" r:id="rId14"/>
    <p:sldLayoutId id="2147483727" r:id="rId15"/>
    <p:sldLayoutId id="2147483736" r:id="rId16"/>
    <p:sldLayoutId id="2147483741" r:id="rId17"/>
  </p:sldLayoutIdLst>
  <p:hf hdr="0" ftr="0" dt="0"/>
  <p:txStyles>
    <p:title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p:titleStyle>
    <p:body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442" userDrawn="1">
          <p15:clr>
            <a:srgbClr val="F26B43"/>
          </p15:clr>
        </p15:guide>
        <p15:guide id="2" pos="7236" userDrawn="1">
          <p15:clr>
            <a:srgbClr val="F26B43"/>
          </p15:clr>
        </p15:guide>
        <p15:guide id="4" orient="horz" pos="913" userDrawn="1">
          <p15:clr>
            <a:srgbClr val="F26B43"/>
          </p15:clr>
        </p15:guide>
        <p15:guide id="5" orient="horz" pos="3725" userDrawn="1">
          <p15:clr>
            <a:srgbClr val="F26B43"/>
          </p15:clr>
        </p15:guide>
        <p15:guide id="6" pos="113" userDrawn="1">
          <p15:clr>
            <a:srgbClr val="A4A3A4"/>
          </p15:clr>
        </p15:guide>
        <p15:guide id="7" orient="horz" pos="113" userDrawn="1">
          <p15:clr>
            <a:srgbClr val="A4A3A4"/>
          </p15:clr>
        </p15:guide>
        <p15:guide id="8" pos="7565" userDrawn="1">
          <p15:clr>
            <a:srgbClr val="A4A3A4"/>
          </p15:clr>
        </p15:guide>
        <p15:guide id="9" orient="horz" pos="4206" userDrawn="1">
          <p15:clr>
            <a:srgbClr val="A4A3A4"/>
          </p15:clr>
        </p15:guide>
        <p15:guide id="10" orient="horz" pos="2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image" Target="../media/image9.emf"/><Relationship Id="rId2" Type="http://schemas.openxmlformats.org/officeDocument/2006/relationships/tags" Target="../tags/tag112.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image" Target="../media/image9.emf"/><Relationship Id="rId2" Type="http://schemas.openxmlformats.org/officeDocument/2006/relationships/tags" Target="../tags/tag114.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3.xml"/><Relationship Id="rId7" Type="http://schemas.openxmlformats.org/officeDocument/2006/relationships/slideLayout" Target="../slideLayouts/slideLayout9.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5.emf"/></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13" Type="http://schemas.openxmlformats.org/officeDocument/2006/relationships/tags" Target="../tags/tag127.xml"/><Relationship Id="rId18" Type="http://schemas.openxmlformats.org/officeDocument/2006/relationships/tags" Target="../tags/tag132.xml"/><Relationship Id="rId26" Type="http://schemas.openxmlformats.org/officeDocument/2006/relationships/tags" Target="../tags/tag140.xml"/><Relationship Id="rId39" Type="http://schemas.openxmlformats.org/officeDocument/2006/relationships/tags" Target="../tags/tag153.xml"/><Relationship Id="rId21" Type="http://schemas.openxmlformats.org/officeDocument/2006/relationships/tags" Target="../tags/tag135.xml"/><Relationship Id="rId34" Type="http://schemas.openxmlformats.org/officeDocument/2006/relationships/tags" Target="../tags/tag148.xml"/><Relationship Id="rId42" Type="http://schemas.openxmlformats.org/officeDocument/2006/relationships/tags" Target="../tags/tag156.xml"/><Relationship Id="rId47" Type="http://schemas.openxmlformats.org/officeDocument/2006/relationships/tags" Target="../tags/tag161.xml"/><Relationship Id="rId50" Type="http://schemas.openxmlformats.org/officeDocument/2006/relationships/tags" Target="../tags/tag164.xml"/><Relationship Id="rId55" Type="http://schemas.openxmlformats.org/officeDocument/2006/relationships/tags" Target="../tags/tag169.xml"/><Relationship Id="rId63" Type="http://schemas.openxmlformats.org/officeDocument/2006/relationships/image" Target="../media/image7.png"/><Relationship Id="rId7" Type="http://schemas.openxmlformats.org/officeDocument/2006/relationships/tags" Target="../tags/tag121.xml"/><Relationship Id="rId2" Type="http://schemas.openxmlformats.org/officeDocument/2006/relationships/tags" Target="../tags/tag116.xml"/><Relationship Id="rId16" Type="http://schemas.openxmlformats.org/officeDocument/2006/relationships/tags" Target="../tags/tag130.xml"/><Relationship Id="rId20" Type="http://schemas.openxmlformats.org/officeDocument/2006/relationships/tags" Target="../tags/tag134.xml"/><Relationship Id="rId29" Type="http://schemas.openxmlformats.org/officeDocument/2006/relationships/tags" Target="../tags/tag143.xml"/><Relationship Id="rId41" Type="http://schemas.openxmlformats.org/officeDocument/2006/relationships/tags" Target="../tags/tag155.xml"/><Relationship Id="rId54" Type="http://schemas.openxmlformats.org/officeDocument/2006/relationships/tags" Target="../tags/tag168.xml"/><Relationship Id="rId62" Type="http://schemas.openxmlformats.org/officeDocument/2006/relationships/image" Target="../media/image6.jpg"/><Relationship Id="rId1" Type="http://schemas.openxmlformats.org/officeDocument/2006/relationships/vmlDrawing" Target="../drawings/vmlDrawing8.vml"/><Relationship Id="rId6" Type="http://schemas.openxmlformats.org/officeDocument/2006/relationships/tags" Target="../tags/tag120.xml"/><Relationship Id="rId11" Type="http://schemas.openxmlformats.org/officeDocument/2006/relationships/tags" Target="../tags/tag125.xml"/><Relationship Id="rId24" Type="http://schemas.openxmlformats.org/officeDocument/2006/relationships/tags" Target="../tags/tag138.xml"/><Relationship Id="rId32" Type="http://schemas.openxmlformats.org/officeDocument/2006/relationships/tags" Target="../tags/tag146.xml"/><Relationship Id="rId37" Type="http://schemas.openxmlformats.org/officeDocument/2006/relationships/tags" Target="../tags/tag151.xml"/><Relationship Id="rId40" Type="http://schemas.openxmlformats.org/officeDocument/2006/relationships/tags" Target="../tags/tag154.xml"/><Relationship Id="rId45" Type="http://schemas.openxmlformats.org/officeDocument/2006/relationships/tags" Target="../tags/tag159.xml"/><Relationship Id="rId53" Type="http://schemas.openxmlformats.org/officeDocument/2006/relationships/tags" Target="../tags/tag167.xml"/><Relationship Id="rId58" Type="http://schemas.openxmlformats.org/officeDocument/2006/relationships/tags" Target="../tags/tag172.xml"/><Relationship Id="rId5" Type="http://schemas.openxmlformats.org/officeDocument/2006/relationships/tags" Target="../tags/tag119.xml"/><Relationship Id="rId15" Type="http://schemas.openxmlformats.org/officeDocument/2006/relationships/tags" Target="../tags/tag129.xml"/><Relationship Id="rId23" Type="http://schemas.openxmlformats.org/officeDocument/2006/relationships/tags" Target="../tags/tag137.xml"/><Relationship Id="rId28" Type="http://schemas.openxmlformats.org/officeDocument/2006/relationships/tags" Target="../tags/tag142.xml"/><Relationship Id="rId36" Type="http://schemas.openxmlformats.org/officeDocument/2006/relationships/tags" Target="../tags/tag150.xml"/><Relationship Id="rId49" Type="http://schemas.openxmlformats.org/officeDocument/2006/relationships/tags" Target="../tags/tag163.xml"/><Relationship Id="rId57" Type="http://schemas.openxmlformats.org/officeDocument/2006/relationships/tags" Target="../tags/tag171.xml"/><Relationship Id="rId61" Type="http://schemas.openxmlformats.org/officeDocument/2006/relationships/image" Target="../media/image5.emf"/><Relationship Id="rId10" Type="http://schemas.openxmlformats.org/officeDocument/2006/relationships/tags" Target="../tags/tag124.xml"/><Relationship Id="rId19" Type="http://schemas.openxmlformats.org/officeDocument/2006/relationships/tags" Target="../tags/tag133.xml"/><Relationship Id="rId31" Type="http://schemas.openxmlformats.org/officeDocument/2006/relationships/tags" Target="../tags/tag145.xml"/><Relationship Id="rId44" Type="http://schemas.openxmlformats.org/officeDocument/2006/relationships/tags" Target="../tags/tag158.xml"/><Relationship Id="rId52" Type="http://schemas.openxmlformats.org/officeDocument/2006/relationships/tags" Target="../tags/tag166.xml"/><Relationship Id="rId60" Type="http://schemas.openxmlformats.org/officeDocument/2006/relationships/oleObject" Target="../embeddings/oleObject8.bin"/><Relationship Id="rId65" Type="http://schemas.openxmlformats.org/officeDocument/2006/relationships/image" Target="../media/image8.jpeg"/><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tags" Target="../tags/tag128.xml"/><Relationship Id="rId22" Type="http://schemas.openxmlformats.org/officeDocument/2006/relationships/tags" Target="../tags/tag136.xml"/><Relationship Id="rId27" Type="http://schemas.openxmlformats.org/officeDocument/2006/relationships/tags" Target="../tags/tag141.xml"/><Relationship Id="rId30" Type="http://schemas.openxmlformats.org/officeDocument/2006/relationships/tags" Target="../tags/tag144.xml"/><Relationship Id="rId35" Type="http://schemas.openxmlformats.org/officeDocument/2006/relationships/tags" Target="../tags/tag149.xml"/><Relationship Id="rId43" Type="http://schemas.openxmlformats.org/officeDocument/2006/relationships/tags" Target="../tags/tag157.xml"/><Relationship Id="rId48" Type="http://schemas.openxmlformats.org/officeDocument/2006/relationships/tags" Target="../tags/tag162.xml"/><Relationship Id="rId56" Type="http://schemas.openxmlformats.org/officeDocument/2006/relationships/tags" Target="../tags/tag170.xml"/><Relationship Id="rId64" Type="http://schemas.microsoft.com/office/2007/relationships/hdphoto" Target="../media/hdphoto1.wdp"/><Relationship Id="rId8" Type="http://schemas.openxmlformats.org/officeDocument/2006/relationships/tags" Target="../tags/tag122.xml"/><Relationship Id="rId51" Type="http://schemas.openxmlformats.org/officeDocument/2006/relationships/tags" Target="../tags/tag165.xml"/><Relationship Id="rId3" Type="http://schemas.openxmlformats.org/officeDocument/2006/relationships/tags" Target="../tags/tag117.xml"/><Relationship Id="rId12" Type="http://schemas.openxmlformats.org/officeDocument/2006/relationships/tags" Target="../tags/tag126.xml"/><Relationship Id="rId17" Type="http://schemas.openxmlformats.org/officeDocument/2006/relationships/tags" Target="../tags/tag131.xml"/><Relationship Id="rId25" Type="http://schemas.openxmlformats.org/officeDocument/2006/relationships/tags" Target="../tags/tag139.xml"/><Relationship Id="rId33" Type="http://schemas.openxmlformats.org/officeDocument/2006/relationships/tags" Target="../tags/tag147.xml"/><Relationship Id="rId38" Type="http://schemas.openxmlformats.org/officeDocument/2006/relationships/tags" Target="../tags/tag152.xml"/><Relationship Id="rId46" Type="http://schemas.openxmlformats.org/officeDocument/2006/relationships/tags" Target="../tags/tag160.xml"/><Relationship Id="rId59"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tags" Target="../tags/tag23.xml"/><Relationship Id="rId26" Type="http://schemas.openxmlformats.org/officeDocument/2006/relationships/image" Target="../media/image5.emf"/><Relationship Id="rId3" Type="http://schemas.openxmlformats.org/officeDocument/2006/relationships/tags" Target="../tags/tag8.xml"/><Relationship Id="rId21" Type="http://schemas.openxmlformats.org/officeDocument/2006/relationships/tags" Target="../tags/tag26.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oleObject" Target="../embeddings/oleObject2.bin"/><Relationship Id="rId2" Type="http://schemas.openxmlformats.org/officeDocument/2006/relationships/tags" Target="../tags/tag7.xml"/><Relationship Id="rId16" Type="http://schemas.openxmlformats.org/officeDocument/2006/relationships/tags" Target="../tags/tag21.xml"/><Relationship Id="rId20" Type="http://schemas.openxmlformats.org/officeDocument/2006/relationships/tags" Target="../tags/tag25.xml"/><Relationship Id="rId1" Type="http://schemas.openxmlformats.org/officeDocument/2006/relationships/vmlDrawing" Target="../drawings/vmlDrawing2.v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slideLayout" Target="../slideLayouts/slideLayout2.xml"/><Relationship Id="rId5" Type="http://schemas.openxmlformats.org/officeDocument/2006/relationships/tags" Target="../tags/tag10.xml"/><Relationship Id="rId15" Type="http://schemas.openxmlformats.org/officeDocument/2006/relationships/tags" Target="../tags/tag20.xml"/><Relationship Id="rId23" Type="http://schemas.openxmlformats.org/officeDocument/2006/relationships/tags" Target="../tags/tag28.xml"/><Relationship Id="rId28" Type="http://schemas.openxmlformats.org/officeDocument/2006/relationships/chart" Target="../charts/chart2.xml"/><Relationship Id="rId10" Type="http://schemas.openxmlformats.org/officeDocument/2006/relationships/tags" Target="../tags/tag15.xml"/><Relationship Id="rId19" Type="http://schemas.openxmlformats.org/officeDocument/2006/relationships/tags" Target="../tags/tag24.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tags" Target="../tags/tag27.xml"/><Relationship Id="rId27" Type="http://schemas.openxmlformats.org/officeDocument/2006/relationships/chart" Target="../charts/chart1.xml"/></Relationships>
</file>

<file path=ppt/slides/_rels/slide5.xml.rels><?xml version="1.0" encoding="UTF-8" standalone="yes"?>
<Relationships xmlns="http://schemas.openxmlformats.org/package/2006/relationships"><Relationship Id="rId13" Type="http://schemas.openxmlformats.org/officeDocument/2006/relationships/tags" Target="../tags/tag40.xml"/><Relationship Id="rId18" Type="http://schemas.openxmlformats.org/officeDocument/2006/relationships/tags" Target="../tags/tag45.xml"/><Relationship Id="rId26" Type="http://schemas.openxmlformats.org/officeDocument/2006/relationships/tags" Target="../tags/tag53.xml"/><Relationship Id="rId39" Type="http://schemas.openxmlformats.org/officeDocument/2006/relationships/tags" Target="../tags/tag66.xml"/><Relationship Id="rId21" Type="http://schemas.openxmlformats.org/officeDocument/2006/relationships/tags" Target="../tags/tag48.xml"/><Relationship Id="rId34" Type="http://schemas.openxmlformats.org/officeDocument/2006/relationships/tags" Target="../tags/tag61.xml"/><Relationship Id="rId42" Type="http://schemas.openxmlformats.org/officeDocument/2006/relationships/tags" Target="../tags/tag69.xml"/><Relationship Id="rId47" Type="http://schemas.openxmlformats.org/officeDocument/2006/relationships/tags" Target="../tags/tag74.xml"/><Relationship Id="rId50" Type="http://schemas.openxmlformats.org/officeDocument/2006/relationships/tags" Target="../tags/tag77.xml"/><Relationship Id="rId55" Type="http://schemas.openxmlformats.org/officeDocument/2006/relationships/tags" Target="../tags/tag82.xml"/><Relationship Id="rId63" Type="http://schemas.openxmlformats.org/officeDocument/2006/relationships/image" Target="../media/image7.png"/><Relationship Id="rId7" Type="http://schemas.openxmlformats.org/officeDocument/2006/relationships/tags" Target="../tags/tag34.xml"/><Relationship Id="rId2" Type="http://schemas.openxmlformats.org/officeDocument/2006/relationships/tags" Target="../tags/tag29.xml"/><Relationship Id="rId16" Type="http://schemas.openxmlformats.org/officeDocument/2006/relationships/tags" Target="../tags/tag43.xml"/><Relationship Id="rId20" Type="http://schemas.openxmlformats.org/officeDocument/2006/relationships/tags" Target="../tags/tag47.xml"/><Relationship Id="rId29" Type="http://schemas.openxmlformats.org/officeDocument/2006/relationships/tags" Target="../tags/tag56.xml"/><Relationship Id="rId41" Type="http://schemas.openxmlformats.org/officeDocument/2006/relationships/tags" Target="../tags/tag68.xml"/><Relationship Id="rId54" Type="http://schemas.openxmlformats.org/officeDocument/2006/relationships/tags" Target="../tags/tag81.xml"/><Relationship Id="rId62" Type="http://schemas.openxmlformats.org/officeDocument/2006/relationships/image" Target="../media/image6.jpg"/><Relationship Id="rId1" Type="http://schemas.openxmlformats.org/officeDocument/2006/relationships/vmlDrawing" Target="../drawings/vmlDrawing3.vml"/><Relationship Id="rId6" Type="http://schemas.openxmlformats.org/officeDocument/2006/relationships/tags" Target="../tags/tag33.xml"/><Relationship Id="rId11" Type="http://schemas.openxmlformats.org/officeDocument/2006/relationships/tags" Target="../tags/tag38.xml"/><Relationship Id="rId24" Type="http://schemas.openxmlformats.org/officeDocument/2006/relationships/tags" Target="../tags/tag51.xml"/><Relationship Id="rId32" Type="http://schemas.openxmlformats.org/officeDocument/2006/relationships/tags" Target="../tags/tag59.xml"/><Relationship Id="rId37" Type="http://schemas.openxmlformats.org/officeDocument/2006/relationships/tags" Target="../tags/tag64.xml"/><Relationship Id="rId40" Type="http://schemas.openxmlformats.org/officeDocument/2006/relationships/tags" Target="../tags/tag67.xml"/><Relationship Id="rId45" Type="http://schemas.openxmlformats.org/officeDocument/2006/relationships/tags" Target="../tags/tag72.xml"/><Relationship Id="rId53" Type="http://schemas.openxmlformats.org/officeDocument/2006/relationships/tags" Target="../tags/tag80.xml"/><Relationship Id="rId58" Type="http://schemas.openxmlformats.org/officeDocument/2006/relationships/tags" Target="../tags/tag85.xml"/><Relationship Id="rId5" Type="http://schemas.openxmlformats.org/officeDocument/2006/relationships/tags" Target="../tags/tag32.xml"/><Relationship Id="rId15" Type="http://schemas.openxmlformats.org/officeDocument/2006/relationships/tags" Target="../tags/tag42.xml"/><Relationship Id="rId23" Type="http://schemas.openxmlformats.org/officeDocument/2006/relationships/tags" Target="../tags/tag50.xml"/><Relationship Id="rId28" Type="http://schemas.openxmlformats.org/officeDocument/2006/relationships/tags" Target="../tags/tag55.xml"/><Relationship Id="rId36" Type="http://schemas.openxmlformats.org/officeDocument/2006/relationships/tags" Target="../tags/tag63.xml"/><Relationship Id="rId49" Type="http://schemas.openxmlformats.org/officeDocument/2006/relationships/tags" Target="../tags/tag76.xml"/><Relationship Id="rId57" Type="http://schemas.openxmlformats.org/officeDocument/2006/relationships/tags" Target="../tags/tag84.xml"/><Relationship Id="rId61" Type="http://schemas.openxmlformats.org/officeDocument/2006/relationships/image" Target="../media/image5.emf"/><Relationship Id="rId10" Type="http://schemas.openxmlformats.org/officeDocument/2006/relationships/tags" Target="../tags/tag37.xml"/><Relationship Id="rId19" Type="http://schemas.openxmlformats.org/officeDocument/2006/relationships/tags" Target="../tags/tag46.xml"/><Relationship Id="rId31" Type="http://schemas.openxmlformats.org/officeDocument/2006/relationships/tags" Target="../tags/tag58.xml"/><Relationship Id="rId44" Type="http://schemas.openxmlformats.org/officeDocument/2006/relationships/tags" Target="../tags/tag71.xml"/><Relationship Id="rId52" Type="http://schemas.openxmlformats.org/officeDocument/2006/relationships/tags" Target="../tags/tag79.xml"/><Relationship Id="rId60" Type="http://schemas.openxmlformats.org/officeDocument/2006/relationships/oleObject" Target="../embeddings/oleObject3.bin"/><Relationship Id="rId65" Type="http://schemas.openxmlformats.org/officeDocument/2006/relationships/image" Target="../media/image8.jpeg"/><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 Id="rId22" Type="http://schemas.openxmlformats.org/officeDocument/2006/relationships/tags" Target="../tags/tag49.xml"/><Relationship Id="rId27" Type="http://schemas.openxmlformats.org/officeDocument/2006/relationships/tags" Target="../tags/tag54.xml"/><Relationship Id="rId30" Type="http://schemas.openxmlformats.org/officeDocument/2006/relationships/tags" Target="../tags/tag57.xml"/><Relationship Id="rId35" Type="http://schemas.openxmlformats.org/officeDocument/2006/relationships/tags" Target="../tags/tag62.xml"/><Relationship Id="rId43" Type="http://schemas.openxmlformats.org/officeDocument/2006/relationships/tags" Target="../tags/tag70.xml"/><Relationship Id="rId48" Type="http://schemas.openxmlformats.org/officeDocument/2006/relationships/tags" Target="../tags/tag75.xml"/><Relationship Id="rId56" Type="http://schemas.openxmlformats.org/officeDocument/2006/relationships/tags" Target="../tags/tag83.xml"/><Relationship Id="rId64" Type="http://schemas.microsoft.com/office/2007/relationships/hdphoto" Target="../media/hdphoto1.wdp"/><Relationship Id="rId8" Type="http://schemas.openxmlformats.org/officeDocument/2006/relationships/tags" Target="../tags/tag35.xml"/><Relationship Id="rId51" Type="http://schemas.openxmlformats.org/officeDocument/2006/relationships/tags" Target="../tags/tag78.xml"/><Relationship Id="rId3" Type="http://schemas.openxmlformats.org/officeDocument/2006/relationships/tags" Target="../tags/tag30.xml"/><Relationship Id="rId12" Type="http://schemas.openxmlformats.org/officeDocument/2006/relationships/tags" Target="../tags/tag39.xml"/><Relationship Id="rId17" Type="http://schemas.openxmlformats.org/officeDocument/2006/relationships/tags" Target="../tags/tag44.xml"/><Relationship Id="rId25" Type="http://schemas.openxmlformats.org/officeDocument/2006/relationships/tags" Target="../tags/tag52.xml"/><Relationship Id="rId33" Type="http://schemas.openxmlformats.org/officeDocument/2006/relationships/tags" Target="../tags/tag60.xml"/><Relationship Id="rId38" Type="http://schemas.openxmlformats.org/officeDocument/2006/relationships/tags" Target="../tags/tag65.xml"/><Relationship Id="rId46" Type="http://schemas.openxmlformats.org/officeDocument/2006/relationships/tags" Target="../tags/tag73.xml"/><Relationship Id="rId59"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18" Type="http://schemas.openxmlformats.org/officeDocument/2006/relationships/tags" Target="../tags/tag102.xml"/><Relationship Id="rId26" Type="http://schemas.openxmlformats.org/officeDocument/2006/relationships/slideLayout" Target="../slideLayouts/slideLayout2.xml"/><Relationship Id="rId3" Type="http://schemas.openxmlformats.org/officeDocument/2006/relationships/tags" Target="../tags/tag87.xml"/><Relationship Id="rId21" Type="http://schemas.openxmlformats.org/officeDocument/2006/relationships/tags" Target="../tags/tag105.xml"/><Relationship Id="rId7" Type="http://schemas.openxmlformats.org/officeDocument/2006/relationships/tags" Target="../tags/tag91.xml"/><Relationship Id="rId12" Type="http://schemas.openxmlformats.org/officeDocument/2006/relationships/tags" Target="../tags/tag96.xml"/><Relationship Id="rId17" Type="http://schemas.openxmlformats.org/officeDocument/2006/relationships/tags" Target="../tags/tag101.xml"/><Relationship Id="rId25" Type="http://schemas.openxmlformats.org/officeDocument/2006/relationships/tags" Target="../tags/tag109.xml"/><Relationship Id="rId2" Type="http://schemas.openxmlformats.org/officeDocument/2006/relationships/tags" Target="../tags/tag86.xml"/><Relationship Id="rId16" Type="http://schemas.openxmlformats.org/officeDocument/2006/relationships/tags" Target="../tags/tag100.xml"/><Relationship Id="rId20" Type="http://schemas.openxmlformats.org/officeDocument/2006/relationships/tags" Target="../tags/tag104.xml"/><Relationship Id="rId29" Type="http://schemas.openxmlformats.org/officeDocument/2006/relationships/image" Target="../media/image9.emf"/><Relationship Id="rId1" Type="http://schemas.openxmlformats.org/officeDocument/2006/relationships/vmlDrawing" Target="../drawings/vmlDrawing4.vml"/><Relationship Id="rId6" Type="http://schemas.openxmlformats.org/officeDocument/2006/relationships/tags" Target="../tags/tag90.xml"/><Relationship Id="rId11" Type="http://schemas.openxmlformats.org/officeDocument/2006/relationships/tags" Target="../tags/tag95.xml"/><Relationship Id="rId24" Type="http://schemas.openxmlformats.org/officeDocument/2006/relationships/tags" Target="../tags/tag108.xml"/><Relationship Id="rId32" Type="http://schemas.openxmlformats.org/officeDocument/2006/relationships/chart" Target="../charts/chart5.xml"/><Relationship Id="rId5" Type="http://schemas.openxmlformats.org/officeDocument/2006/relationships/tags" Target="../tags/tag89.xml"/><Relationship Id="rId15" Type="http://schemas.openxmlformats.org/officeDocument/2006/relationships/tags" Target="../tags/tag99.xml"/><Relationship Id="rId23" Type="http://schemas.openxmlformats.org/officeDocument/2006/relationships/tags" Target="../tags/tag107.xml"/><Relationship Id="rId28" Type="http://schemas.openxmlformats.org/officeDocument/2006/relationships/oleObject" Target="../embeddings/oleObject4.bin"/><Relationship Id="rId10" Type="http://schemas.openxmlformats.org/officeDocument/2006/relationships/tags" Target="../tags/tag94.xml"/><Relationship Id="rId19" Type="http://schemas.openxmlformats.org/officeDocument/2006/relationships/tags" Target="../tags/tag103.xml"/><Relationship Id="rId31" Type="http://schemas.openxmlformats.org/officeDocument/2006/relationships/chart" Target="../charts/chart4.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 Id="rId22" Type="http://schemas.openxmlformats.org/officeDocument/2006/relationships/tags" Target="../tags/tag106.xml"/><Relationship Id="rId27" Type="http://schemas.openxmlformats.org/officeDocument/2006/relationships/notesSlide" Target="../notesSlides/notesSlide3.xml"/><Relationship Id="rId30"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11.xml"/><Relationship Id="rId7" Type="http://schemas.openxmlformats.org/officeDocument/2006/relationships/image" Target="../media/image9.emf"/><Relationship Id="rId2" Type="http://schemas.openxmlformats.org/officeDocument/2006/relationships/tags" Target="../tags/tag110.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dsholder til billede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6" r="206"/>
          <a:stretch>
            <a:fillRect/>
          </a:stretch>
        </p:blipFill>
        <p:spPr/>
      </p:pic>
      <p:sp>
        <p:nvSpPr>
          <p:cNvPr id="6" name="Pladsholder til tekst 5"/>
          <p:cNvSpPr>
            <a:spLocks noGrp="1"/>
          </p:cNvSpPr>
          <p:nvPr>
            <p:ph type="body" sz="quarter" idx="11"/>
          </p:nvPr>
        </p:nvSpPr>
        <p:spPr>
          <a:xfrm>
            <a:off x="616376" y="194043"/>
            <a:ext cx="7296000" cy="3060000"/>
          </a:xfrm>
        </p:spPr>
        <p:txBody>
          <a:bodyPr/>
          <a:lstStyle/>
          <a:p>
            <a:endParaRPr lang="da-DK" dirty="0" smtClean="0"/>
          </a:p>
          <a:p>
            <a:endParaRPr lang="da-DK" dirty="0"/>
          </a:p>
          <a:p>
            <a:pPr marL="0" indent="0">
              <a:buNone/>
            </a:pPr>
            <a:r>
              <a:rPr lang="da-DK" dirty="0" smtClean="0"/>
              <a:t>Oktober 2018</a:t>
            </a:r>
          </a:p>
          <a:p>
            <a:endParaRPr lang="da-DK" dirty="0"/>
          </a:p>
        </p:txBody>
      </p:sp>
      <p:sp>
        <p:nvSpPr>
          <p:cNvPr id="7" name="Pladsholder til tekst 6"/>
          <p:cNvSpPr>
            <a:spLocks noGrp="1"/>
          </p:cNvSpPr>
          <p:nvPr>
            <p:ph type="body" sz="quarter" idx="15"/>
          </p:nvPr>
        </p:nvSpPr>
        <p:spPr>
          <a:xfrm>
            <a:off x="960000" y="391812"/>
            <a:ext cx="2831744" cy="516908"/>
          </a:xfrm>
        </p:spPr>
        <p:txBody>
          <a:bodyPr/>
          <a:lstStyle/>
          <a:p>
            <a:endParaRPr lang="da-DK" dirty="0"/>
          </a:p>
        </p:txBody>
      </p:sp>
      <p:sp>
        <p:nvSpPr>
          <p:cNvPr id="3" name="Titel 2"/>
          <p:cNvSpPr>
            <a:spLocks noGrp="1"/>
          </p:cNvSpPr>
          <p:nvPr>
            <p:ph type="title"/>
          </p:nvPr>
        </p:nvSpPr>
        <p:spPr>
          <a:xfrm>
            <a:off x="923355" y="1052736"/>
            <a:ext cx="6748800" cy="999186"/>
          </a:xfrm>
        </p:spPr>
        <p:txBody>
          <a:bodyPr>
            <a:normAutofit/>
          </a:bodyPr>
          <a:lstStyle/>
          <a:p>
            <a:r>
              <a:rPr lang="da-DK" sz="3600" dirty="0" smtClean="0"/>
              <a:t>Kundeforum</a:t>
            </a:r>
            <a:endParaRPr lang="da-DK" sz="3600" dirty="0"/>
          </a:p>
        </p:txBody>
      </p:sp>
    </p:spTree>
    <p:extLst>
      <p:ext uri="{BB962C8B-B14F-4D97-AF65-F5344CB8AC3E}">
        <p14:creationId xmlns:p14="http://schemas.microsoft.com/office/powerpoint/2010/main" val="3617634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smtClean="0"/>
              <a:t>Tidsplan</a:t>
            </a:r>
            <a:endParaRPr lang="da-DK" dirty="0"/>
          </a:p>
        </p:txBody>
      </p:sp>
      <p:sp>
        <p:nvSpPr>
          <p:cNvPr id="2" name="Slide Number Placeholder 1"/>
          <p:cNvSpPr>
            <a:spLocks noGrp="1"/>
          </p:cNvSpPr>
          <p:nvPr>
            <p:ph type="sldNum" sz="quarter" idx="12"/>
          </p:nvPr>
        </p:nvSpPr>
        <p:spPr>
          <a:xfrm>
            <a:off x="936891" y="6323877"/>
            <a:ext cx="373027" cy="171450"/>
          </a:xfrm>
        </p:spPr>
        <p:txBody>
          <a:bodyPr/>
          <a:lstStyle/>
          <a:p>
            <a:fld id="{1E80101F-5742-4645-B1C0-D6AFABF6C92F}" type="slidenum">
              <a:rPr lang="da-DK" smtClean="0"/>
              <a:pPr/>
              <a:t>10</a:t>
            </a:fld>
            <a:endParaRPr lang="da-DK" dirty="0"/>
          </a:p>
        </p:txBody>
      </p:sp>
      <p:pic>
        <p:nvPicPr>
          <p:cNvPr id="5" name="Pladsholder til indhold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11359" y="1985963"/>
            <a:ext cx="10167695" cy="3390900"/>
          </a:xfrm>
          <a:prstGeom prst="rect">
            <a:avLst/>
          </a:prstGeom>
          <a:noFill/>
          <a:ln>
            <a:noFill/>
          </a:ln>
        </p:spPr>
      </p:pic>
    </p:spTree>
    <p:extLst>
      <p:ext uri="{BB962C8B-B14F-4D97-AF65-F5344CB8AC3E}">
        <p14:creationId xmlns:p14="http://schemas.microsoft.com/office/powerpoint/2010/main" val="961925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smtClean="0"/>
              <a:t>Test virksomheder</a:t>
            </a:r>
            <a:endParaRPr lang="da-DK" dirty="0"/>
          </a:p>
        </p:txBody>
      </p:sp>
      <p:sp>
        <p:nvSpPr>
          <p:cNvPr id="4" name="Content Placeholder 3"/>
          <p:cNvSpPr>
            <a:spLocks noGrp="1"/>
          </p:cNvSpPr>
          <p:nvPr>
            <p:ph idx="1"/>
          </p:nvPr>
        </p:nvSpPr>
        <p:spPr/>
        <p:txBody>
          <a:bodyPr/>
          <a:lstStyle/>
          <a:p>
            <a:pPr>
              <a:buFont typeface="Wingdings" panose="05000000000000000000" pitchFamily="2" charset="2"/>
              <a:buChar char="§"/>
            </a:pPr>
            <a:r>
              <a:rPr lang="da-DK" dirty="0" smtClean="0"/>
              <a:t>Finansministeriet v/Lars Sejer Nielsen</a:t>
            </a:r>
          </a:p>
          <a:p>
            <a:pPr>
              <a:buFont typeface="Wingdings" panose="05000000000000000000" pitchFamily="2" charset="2"/>
              <a:buChar char="§"/>
            </a:pPr>
            <a:r>
              <a:rPr lang="da-DK" dirty="0" smtClean="0"/>
              <a:t>Sundhedes- og ældreministeriet v/Michael Andersen</a:t>
            </a:r>
          </a:p>
          <a:p>
            <a:pPr>
              <a:buFont typeface="Wingdings" panose="05000000000000000000" pitchFamily="2" charset="2"/>
              <a:buChar char="§"/>
            </a:pPr>
            <a:r>
              <a:rPr lang="da-DK" dirty="0" smtClean="0"/>
              <a:t>Miljø og fødevareministeriet v/Susan Moestrup</a:t>
            </a:r>
          </a:p>
          <a:p>
            <a:pPr>
              <a:buFont typeface="Wingdings" panose="05000000000000000000" pitchFamily="2" charset="2"/>
              <a:buChar char="§"/>
            </a:pPr>
            <a:r>
              <a:rPr lang="da-DK" dirty="0" smtClean="0"/>
              <a:t>Kulturministeriet v/Anne Johansen</a:t>
            </a:r>
            <a:endParaRPr lang="da-DK" dirty="0"/>
          </a:p>
        </p:txBody>
      </p:sp>
      <p:sp>
        <p:nvSpPr>
          <p:cNvPr id="2" name="Slide Number Placeholder 1"/>
          <p:cNvSpPr>
            <a:spLocks noGrp="1"/>
          </p:cNvSpPr>
          <p:nvPr>
            <p:ph type="sldNum" sz="quarter" idx="12"/>
          </p:nvPr>
        </p:nvSpPr>
        <p:spPr>
          <a:xfrm>
            <a:off x="936891" y="6323877"/>
            <a:ext cx="373027" cy="171450"/>
          </a:xfrm>
        </p:spPr>
        <p:txBody>
          <a:bodyPr/>
          <a:lstStyle/>
          <a:p>
            <a:fld id="{1E80101F-5742-4645-B1C0-D6AFABF6C92F}" type="slidenum">
              <a:rPr lang="da-DK" smtClean="0"/>
              <a:pPr/>
              <a:t>11</a:t>
            </a:fld>
            <a:endParaRPr lang="da-DK" dirty="0"/>
          </a:p>
        </p:txBody>
      </p:sp>
    </p:spTree>
    <p:extLst>
      <p:ext uri="{BB962C8B-B14F-4D97-AF65-F5344CB8AC3E}">
        <p14:creationId xmlns:p14="http://schemas.microsoft.com/office/powerpoint/2010/main" val="1473638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 xmlns:a16="http://schemas.microsoft.com/office/drawing/2014/main" id="{3DB34D0E-0268-4536-AF00-531FED3D584D}"/>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3" t="2325" r="-314" b="14229"/>
          <a:stretch/>
        </p:blipFill>
        <p:spPr>
          <a:xfrm>
            <a:off x="263352" y="180974"/>
            <a:ext cx="11715288" cy="6497025"/>
          </a:xfrm>
        </p:spPr>
      </p:pic>
      <p:sp>
        <p:nvSpPr>
          <p:cNvPr id="7" name="Text Placeholder 6">
            <a:extLst>
              <a:ext uri="{FF2B5EF4-FFF2-40B4-BE49-F238E27FC236}">
                <a16:creationId xmlns="" xmlns:a16="http://schemas.microsoft.com/office/drawing/2014/main" id="{FD7E1DAB-E505-4C58-A64A-8A38DFBC15FB}"/>
              </a:ext>
            </a:extLst>
          </p:cNvPr>
          <p:cNvSpPr>
            <a:spLocks noGrp="1"/>
          </p:cNvSpPr>
          <p:nvPr>
            <p:ph type="body" sz="quarter" idx="11"/>
          </p:nvPr>
        </p:nvSpPr>
        <p:spPr>
          <a:xfrm>
            <a:off x="462743" y="180000"/>
            <a:ext cx="5436000" cy="2988000"/>
          </a:xfrm>
        </p:spPr>
        <p:txBody>
          <a:bodyPr/>
          <a:lstStyle/>
          <a:p>
            <a:r>
              <a:rPr lang="da-DK" dirty="0" smtClean="0"/>
              <a:t>Oktober 2018</a:t>
            </a:r>
            <a:endParaRPr lang="da-DK" dirty="0"/>
          </a:p>
        </p:txBody>
      </p:sp>
      <p:sp>
        <p:nvSpPr>
          <p:cNvPr id="5" name="Title 4">
            <a:extLst>
              <a:ext uri="{FF2B5EF4-FFF2-40B4-BE49-F238E27FC236}">
                <a16:creationId xmlns="" xmlns:a16="http://schemas.microsoft.com/office/drawing/2014/main" id="{257B7A58-09A0-46FC-9378-907FE1597D9D}"/>
              </a:ext>
            </a:extLst>
          </p:cNvPr>
          <p:cNvSpPr>
            <a:spLocks noGrp="1"/>
          </p:cNvSpPr>
          <p:nvPr>
            <p:ph type="title"/>
          </p:nvPr>
        </p:nvSpPr>
        <p:spPr>
          <a:xfrm>
            <a:off x="623392" y="1296563"/>
            <a:ext cx="4967739" cy="1080892"/>
          </a:xfrm>
        </p:spPr>
        <p:txBody>
          <a:bodyPr>
            <a:normAutofit/>
          </a:bodyPr>
          <a:lstStyle/>
          <a:p>
            <a:r>
              <a:rPr lang="da-DK" dirty="0" smtClean="0"/>
              <a:t>Status - </a:t>
            </a:r>
            <a:br>
              <a:rPr lang="da-DK" dirty="0" smtClean="0"/>
            </a:br>
            <a:r>
              <a:rPr lang="da-DK" dirty="0" smtClean="0"/>
              <a:t>SAM Løn og Refusion</a:t>
            </a:r>
            <a:endParaRPr lang="da-DK" dirty="0"/>
          </a:p>
        </p:txBody>
      </p:sp>
      <p:sp>
        <p:nvSpPr>
          <p:cNvPr id="8" name="Text Placeholder 7">
            <a:extLst>
              <a:ext uri="{FF2B5EF4-FFF2-40B4-BE49-F238E27FC236}">
                <a16:creationId xmlns="" xmlns:a16="http://schemas.microsoft.com/office/drawing/2014/main" id="{3B377EFA-5470-478F-B202-0409EF45DD16}"/>
              </a:ext>
            </a:extLst>
          </p:cNvPr>
          <p:cNvSpPr>
            <a:spLocks noGrp="1"/>
          </p:cNvSpPr>
          <p:nvPr>
            <p:ph type="body" sz="quarter" idx="14"/>
          </p:nvPr>
        </p:nvSpPr>
        <p:spPr/>
        <p:txBody>
          <a:bodyPr/>
          <a:lstStyle/>
          <a:p>
            <a:endParaRPr lang="da-DK" dirty="0"/>
          </a:p>
        </p:txBody>
      </p:sp>
      <p:sp>
        <p:nvSpPr>
          <p:cNvPr id="4" name="Slide Number Placeholder 3">
            <a:extLst>
              <a:ext uri="{FF2B5EF4-FFF2-40B4-BE49-F238E27FC236}">
                <a16:creationId xmlns="" xmlns:a16="http://schemas.microsoft.com/office/drawing/2014/main" id="{06EAD537-0EC0-49ED-AD3F-099468C3E145}"/>
              </a:ext>
            </a:extLst>
          </p:cNvPr>
          <p:cNvSpPr>
            <a:spLocks noGrp="1"/>
          </p:cNvSpPr>
          <p:nvPr>
            <p:ph type="sldNum" sz="quarter" idx="4294967295"/>
          </p:nvPr>
        </p:nvSpPr>
        <p:spPr>
          <a:xfrm>
            <a:off x="0" y="6911975"/>
            <a:ext cx="0" cy="0"/>
          </a:xfrm>
        </p:spPr>
        <p:txBody>
          <a:bodyPr/>
          <a:lstStyle/>
          <a:p>
            <a:fld id="{80AE25ED-097C-4BDC-A7CE-FA97BD9CA3B5}" type="slidenum">
              <a:rPr lang="da-DK" smtClean="0"/>
              <a:pPr/>
              <a:t>12</a:t>
            </a:fld>
            <a:endParaRPr lang="da-DK" dirty="0"/>
          </a:p>
        </p:txBody>
      </p:sp>
    </p:spTree>
    <p:extLst>
      <p:ext uri="{BB962C8B-B14F-4D97-AF65-F5344CB8AC3E}">
        <p14:creationId xmlns:p14="http://schemas.microsoft.com/office/powerpoint/2010/main" val="3697773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1676" y="433848"/>
            <a:ext cx="8553227" cy="474872"/>
          </a:xfrm>
        </p:spPr>
        <p:txBody>
          <a:bodyPr/>
          <a:lstStyle/>
          <a:p>
            <a:r>
              <a:rPr lang="da-DK" dirty="0" smtClean="0"/>
              <a:t>SAM Løn og Refusion</a:t>
            </a:r>
            <a:endParaRPr lang="da-DK" dirty="0"/>
          </a:p>
        </p:txBody>
      </p:sp>
      <p:sp>
        <p:nvSpPr>
          <p:cNvPr id="3" name="Pladsholder til indhold 2"/>
          <p:cNvSpPr>
            <a:spLocks noGrp="1"/>
          </p:cNvSpPr>
          <p:nvPr>
            <p:ph idx="1"/>
          </p:nvPr>
        </p:nvSpPr>
        <p:spPr>
          <a:xfrm>
            <a:off x="702668" y="1449388"/>
            <a:ext cx="8552235" cy="4464049"/>
          </a:xfrm>
        </p:spPr>
        <p:txBody>
          <a:bodyPr/>
          <a:lstStyle/>
          <a:p>
            <a:pPr marL="342900" lvl="2" indent="-342900">
              <a:buSzTx/>
              <a:buFont typeface="Wingdings" panose="05000000000000000000" pitchFamily="2" charset="2"/>
              <a:buChar char="§"/>
            </a:pPr>
            <a:r>
              <a:rPr lang="da-DK" sz="2000" dirty="0"/>
              <a:t>Brug af </a:t>
            </a:r>
            <a:r>
              <a:rPr lang="da-DK" sz="2000" dirty="0" err="1"/>
              <a:t>KPIèr</a:t>
            </a:r>
            <a:r>
              <a:rPr lang="da-DK" sz="2000" dirty="0"/>
              <a:t> i dialogen med kunderne og præsentationen af samme</a:t>
            </a:r>
            <a:endParaRPr lang="da-DK" sz="2000" dirty="0" smtClean="0"/>
          </a:p>
          <a:p>
            <a:pPr marL="342900" lvl="2" indent="-342900">
              <a:buSzTx/>
              <a:buFont typeface="Wingdings" panose="05000000000000000000" pitchFamily="2" charset="2"/>
              <a:buChar char="§"/>
            </a:pPr>
            <a:r>
              <a:rPr lang="da-DK" sz="2000" dirty="0" smtClean="0"/>
              <a:t>Implementering af F2 i hele afdelingen som mail og ESDH system, samt i refusion som produktionssystem (1.10.2018). I løn primo 2019.</a:t>
            </a:r>
          </a:p>
          <a:p>
            <a:pPr marL="342900" lvl="2" indent="-342900">
              <a:buSzTx/>
              <a:buFont typeface="Wingdings" panose="05000000000000000000" pitchFamily="2" charset="2"/>
              <a:buChar char="§"/>
            </a:pPr>
            <a:r>
              <a:rPr lang="da-DK" sz="2000" dirty="0" smtClean="0"/>
              <a:t>Arbejdet med alle kunder vedr. lønkontrolplaner.</a:t>
            </a:r>
          </a:p>
          <a:p>
            <a:pPr marL="342900" lvl="2" indent="-342900">
              <a:buSzTx/>
              <a:buFont typeface="Wingdings" panose="05000000000000000000" pitchFamily="2" charset="2"/>
              <a:buChar char="§"/>
            </a:pPr>
            <a:r>
              <a:rPr lang="da-DK" sz="2000" dirty="0" smtClean="0"/>
              <a:t>Robot i drift december mellem refusionssystemet og VIRK.DK. Yderligere robotter på vej på refusionsområdet.</a:t>
            </a:r>
          </a:p>
          <a:p>
            <a:pPr marL="342900" lvl="2" indent="-342900">
              <a:buSzTx/>
              <a:buFont typeface="Wingdings" panose="05000000000000000000" pitchFamily="2" charset="2"/>
              <a:buChar char="§"/>
            </a:pPr>
            <a:r>
              <a:rPr lang="da-DK" sz="2000" dirty="0" smtClean="0"/>
              <a:t>Arbejder på at analysere KTU svar og handlingerne disse må afføde.</a:t>
            </a:r>
          </a:p>
          <a:p>
            <a:pPr marL="342900" lvl="2" indent="-342900">
              <a:buSzTx/>
              <a:buFont typeface="Wingdings" panose="05000000000000000000" pitchFamily="2" charset="2"/>
              <a:buChar char="§"/>
            </a:pPr>
            <a:r>
              <a:rPr lang="da-DK" sz="2000" dirty="0" smtClean="0"/>
              <a:t>Startet op på analysen af implikationerne pga. indførelse af ”Statens HR” hos vores kunder henover de kommende to år. Det vil give helt nye muligheder for jer og SAM.  </a:t>
            </a:r>
          </a:p>
          <a:p>
            <a:pPr marL="342900" lvl="2" indent="-342900">
              <a:buSzTx/>
              <a:buFont typeface="Wingdings" panose="05000000000000000000" pitchFamily="2" charset="2"/>
              <a:buChar char="Ø"/>
            </a:pPr>
            <a:endParaRPr lang="da-DK" sz="2000" dirty="0" smtClean="0"/>
          </a:p>
          <a:p>
            <a:pPr marL="342900" lvl="2" indent="-342900">
              <a:buSzTx/>
              <a:buFont typeface="Wingdings" panose="05000000000000000000" pitchFamily="2" charset="2"/>
              <a:buChar char="Ø"/>
            </a:pPr>
            <a:endParaRPr lang="da-DK" sz="2000" dirty="0" smtClean="0"/>
          </a:p>
          <a:p>
            <a:pPr marL="342900" lvl="2" indent="-342900">
              <a:buSzTx/>
              <a:buFont typeface="Wingdings" panose="05000000000000000000" pitchFamily="2" charset="2"/>
              <a:buChar char="Ø"/>
            </a:pPr>
            <a:endParaRPr lang="da-DK" sz="2000" dirty="0" smtClean="0"/>
          </a:p>
          <a:p>
            <a:pPr marL="342900" lvl="2" indent="-342900">
              <a:buSzTx/>
              <a:buFont typeface="Wingdings" panose="05000000000000000000" pitchFamily="2" charset="2"/>
              <a:buChar char="Ø"/>
            </a:pPr>
            <a:endParaRPr lang="da-DK" sz="2000" dirty="0" smtClean="0"/>
          </a:p>
          <a:p>
            <a:pPr marL="342900" lvl="2" indent="-342900">
              <a:buSzTx/>
              <a:buFont typeface="Wingdings" panose="05000000000000000000" pitchFamily="2" charset="2"/>
              <a:buChar char="Ø"/>
            </a:pPr>
            <a:endParaRPr lang="da-DK" sz="2000" dirty="0" smtClean="0"/>
          </a:p>
          <a:p>
            <a:pPr marL="342900" lvl="2" indent="-342900">
              <a:buSzTx/>
              <a:buFont typeface="Wingdings" panose="05000000000000000000" pitchFamily="2" charset="2"/>
              <a:buChar char="Ø"/>
            </a:pPr>
            <a:endParaRPr lang="da-DK" sz="2000" dirty="0" smtClean="0"/>
          </a:p>
          <a:p>
            <a:pPr marL="342900" lvl="2" indent="-342900">
              <a:buSzTx/>
              <a:buFont typeface="Wingdings" panose="05000000000000000000" pitchFamily="2" charset="2"/>
              <a:buChar char="Ø"/>
            </a:pPr>
            <a:endParaRPr lang="da-DK" sz="2000" dirty="0" smtClean="0"/>
          </a:p>
          <a:p>
            <a:pPr marL="0" lvl="2" indent="0">
              <a:buSzTx/>
              <a:buNone/>
            </a:pPr>
            <a:endParaRPr lang="da-DK" sz="2000" dirty="0"/>
          </a:p>
          <a:p>
            <a:pPr marL="0" lvl="2" indent="0">
              <a:buSzTx/>
              <a:buNone/>
            </a:pPr>
            <a:endParaRPr lang="da-DK" sz="2000" dirty="0" smtClean="0"/>
          </a:p>
          <a:p>
            <a:pPr marL="895350" lvl="3" indent="-285750">
              <a:buFont typeface="Arial" panose="020B0604020202020204" pitchFamily="34" charset="0"/>
              <a:buChar char="•"/>
            </a:pPr>
            <a:endParaRPr lang="da-DK" dirty="0"/>
          </a:p>
        </p:txBody>
      </p:sp>
      <p:sp>
        <p:nvSpPr>
          <p:cNvPr id="4" name="Pladsholder til diasnummer 3"/>
          <p:cNvSpPr>
            <a:spLocks noGrp="1"/>
          </p:cNvSpPr>
          <p:nvPr>
            <p:ph type="sldNum" sz="quarter" idx="12"/>
          </p:nvPr>
        </p:nvSpPr>
        <p:spPr/>
        <p:txBody>
          <a:bodyPr/>
          <a:lstStyle/>
          <a:p>
            <a:fld id="{80AE25ED-097C-4BDC-A7CE-FA97BD9CA3B5}" type="slidenum">
              <a:rPr lang="da-DK" smtClean="0"/>
              <a:pPr/>
              <a:t>13</a:t>
            </a:fld>
            <a:endParaRPr lang="da-DK" dirty="0"/>
          </a:p>
        </p:txBody>
      </p:sp>
      <p:sp>
        <p:nvSpPr>
          <p:cNvPr id="5" name="Rektangel med enkelt afklippet hjørne 4"/>
          <p:cNvSpPr/>
          <p:nvPr/>
        </p:nvSpPr>
        <p:spPr bwMode="auto">
          <a:xfrm>
            <a:off x="9254903" y="0"/>
            <a:ext cx="2232248" cy="3861048"/>
          </a:xfrm>
          <a:prstGeom prst="snip1Rect">
            <a:avLst/>
          </a:prstGeom>
          <a:solidFill>
            <a:schemeClr val="tx2"/>
          </a:solidFill>
          <a:ln w="6350"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0000" tIns="46800" rIns="90000" bIns="46800" numCol="1" rtlCol="0" anchor="ctr" anchorCtr="0" compatLnSpc="1">
            <a:prstTxWarp prst="textNoShape">
              <a:avLst/>
            </a:prstTxWarp>
          </a:bodyPr>
          <a:lstStyle/>
          <a:p>
            <a:pPr lvl="0" algn="ctr">
              <a:lnSpc>
                <a:spcPct val="100000"/>
              </a:lnSpc>
              <a:spcBef>
                <a:spcPts val="1100"/>
              </a:spcBef>
            </a:pPr>
            <a:r>
              <a:rPr lang="da-DK" sz="2000" b="1" dirty="0" smtClean="0">
                <a:solidFill>
                  <a:srgbClr val="FFFFFF"/>
                </a:solidFill>
              </a:rPr>
              <a:t>Løn </a:t>
            </a:r>
            <a:r>
              <a:rPr lang="da-DK" sz="2000" b="1" dirty="0">
                <a:solidFill>
                  <a:srgbClr val="FFFFFF"/>
                </a:solidFill>
              </a:rPr>
              <a:t>og Refusion</a:t>
            </a:r>
          </a:p>
          <a:p>
            <a:pPr lvl="0" algn="ctr">
              <a:lnSpc>
                <a:spcPct val="100000"/>
              </a:lnSpc>
              <a:spcBef>
                <a:spcPts val="1100"/>
              </a:spcBef>
            </a:pPr>
            <a:r>
              <a:rPr lang="da-DK" sz="1200" b="1" dirty="0">
                <a:solidFill>
                  <a:srgbClr val="FFFFFF"/>
                </a:solidFill>
              </a:rPr>
              <a:t>Kontorchef</a:t>
            </a:r>
            <a:r>
              <a:rPr lang="da-DK" sz="1200" dirty="0">
                <a:solidFill>
                  <a:srgbClr val="FFFFFF"/>
                </a:solidFill>
              </a:rPr>
              <a:t/>
            </a:r>
            <a:br>
              <a:rPr lang="da-DK" sz="1200" dirty="0">
                <a:solidFill>
                  <a:srgbClr val="FFFFFF"/>
                </a:solidFill>
              </a:rPr>
            </a:br>
            <a:r>
              <a:rPr lang="da-DK" sz="1200" dirty="0">
                <a:solidFill>
                  <a:srgbClr val="FFFFFF"/>
                </a:solidFill>
              </a:rPr>
              <a:t>Christian </a:t>
            </a:r>
            <a:r>
              <a:rPr lang="da-DK" sz="1200" dirty="0" smtClean="0">
                <a:solidFill>
                  <a:srgbClr val="FFFFFF"/>
                </a:solidFill>
              </a:rPr>
              <a:t>Nielsen</a:t>
            </a:r>
          </a:p>
          <a:p>
            <a:pPr lvl="0" algn="ctr">
              <a:lnSpc>
                <a:spcPct val="100000"/>
              </a:lnSpc>
              <a:spcBef>
                <a:spcPts val="1100"/>
              </a:spcBef>
            </a:pPr>
            <a:r>
              <a:rPr lang="da-DK" sz="1200" b="1" dirty="0" smtClean="0">
                <a:solidFill>
                  <a:srgbClr val="FFFFFF"/>
                </a:solidFill>
              </a:rPr>
              <a:t>Lønteam </a:t>
            </a:r>
            <a:r>
              <a:rPr lang="da-DK" sz="1200" b="1" dirty="0">
                <a:solidFill>
                  <a:srgbClr val="FFFFFF"/>
                </a:solidFill>
              </a:rPr>
              <a:t>1</a:t>
            </a:r>
            <a:r>
              <a:rPr lang="da-DK" sz="1200" dirty="0">
                <a:solidFill>
                  <a:srgbClr val="FFFFFF"/>
                </a:solidFill>
              </a:rPr>
              <a:t/>
            </a:r>
            <a:br>
              <a:rPr lang="da-DK" sz="1200" dirty="0">
                <a:solidFill>
                  <a:srgbClr val="FFFFFF"/>
                </a:solidFill>
              </a:rPr>
            </a:br>
            <a:r>
              <a:rPr lang="da-DK" sz="1200" dirty="0">
                <a:solidFill>
                  <a:srgbClr val="FFFFFF"/>
                </a:solidFill>
              </a:rPr>
              <a:t>Pia Sommergren Bengtsen</a:t>
            </a:r>
          </a:p>
          <a:p>
            <a:pPr lvl="0" algn="ctr">
              <a:lnSpc>
                <a:spcPct val="100000"/>
              </a:lnSpc>
              <a:spcBef>
                <a:spcPts val="1100"/>
              </a:spcBef>
            </a:pPr>
            <a:r>
              <a:rPr lang="da-DK" sz="1200" b="1" dirty="0">
                <a:solidFill>
                  <a:srgbClr val="FFFFFF"/>
                </a:solidFill>
              </a:rPr>
              <a:t>Lønteam 2</a:t>
            </a:r>
            <a:r>
              <a:rPr lang="da-DK" sz="1200" dirty="0">
                <a:solidFill>
                  <a:srgbClr val="FFFFFF"/>
                </a:solidFill>
              </a:rPr>
              <a:t/>
            </a:r>
            <a:br>
              <a:rPr lang="da-DK" sz="1200" dirty="0">
                <a:solidFill>
                  <a:srgbClr val="FFFFFF"/>
                </a:solidFill>
              </a:rPr>
            </a:br>
            <a:r>
              <a:rPr lang="da-DK" sz="1200" dirty="0">
                <a:solidFill>
                  <a:srgbClr val="FFFFFF"/>
                </a:solidFill>
              </a:rPr>
              <a:t>Birthe Madsen</a:t>
            </a:r>
          </a:p>
          <a:p>
            <a:pPr lvl="0" algn="ctr">
              <a:lnSpc>
                <a:spcPct val="100000"/>
              </a:lnSpc>
              <a:spcBef>
                <a:spcPts val="1100"/>
              </a:spcBef>
            </a:pPr>
            <a:r>
              <a:rPr lang="da-DK" sz="1200" b="1" dirty="0">
                <a:solidFill>
                  <a:srgbClr val="FFFFFF"/>
                </a:solidFill>
              </a:rPr>
              <a:t>Lønteam 3</a:t>
            </a:r>
            <a:r>
              <a:rPr lang="da-DK" sz="1200" dirty="0">
                <a:solidFill>
                  <a:srgbClr val="FFFFFF"/>
                </a:solidFill>
              </a:rPr>
              <a:t/>
            </a:r>
            <a:br>
              <a:rPr lang="da-DK" sz="1200" dirty="0">
                <a:solidFill>
                  <a:srgbClr val="FFFFFF"/>
                </a:solidFill>
              </a:rPr>
            </a:br>
            <a:r>
              <a:rPr lang="da-DK" sz="1200" dirty="0">
                <a:solidFill>
                  <a:srgbClr val="FFFFFF"/>
                </a:solidFill>
              </a:rPr>
              <a:t>Anette Thomsen </a:t>
            </a:r>
          </a:p>
          <a:p>
            <a:pPr lvl="0" algn="ctr">
              <a:lnSpc>
                <a:spcPct val="100000"/>
              </a:lnSpc>
              <a:spcBef>
                <a:spcPts val="1100"/>
              </a:spcBef>
            </a:pPr>
            <a:r>
              <a:rPr lang="da-DK" sz="1200" b="1" dirty="0">
                <a:solidFill>
                  <a:srgbClr val="FFFFFF"/>
                </a:solidFill>
              </a:rPr>
              <a:t>Refusion</a:t>
            </a:r>
            <a:r>
              <a:rPr lang="da-DK" sz="1200" dirty="0">
                <a:solidFill>
                  <a:srgbClr val="FFFFFF"/>
                </a:solidFill>
              </a:rPr>
              <a:t/>
            </a:r>
            <a:br>
              <a:rPr lang="da-DK" sz="1200" dirty="0">
                <a:solidFill>
                  <a:srgbClr val="FFFFFF"/>
                </a:solidFill>
              </a:rPr>
            </a:br>
            <a:r>
              <a:rPr lang="da-DK" sz="1200" dirty="0">
                <a:solidFill>
                  <a:srgbClr val="FFFFFF"/>
                </a:solidFill>
              </a:rPr>
              <a:t>Julie Holm Rasmussen </a:t>
            </a:r>
          </a:p>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3673835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7382" y="361840"/>
            <a:ext cx="8727521" cy="474872"/>
          </a:xfrm>
        </p:spPr>
        <p:txBody>
          <a:bodyPr/>
          <a:lstStyle/>
          <a:p>
            <a:r>
              <a:rPr lang="da-DK" dirty="0" smtClean="0"/>
              <a:t>SAM løn - organisation</a:t>
            </a:r>
            <a:endParaRPr lang="da-DK" dirty="0"/>
          </a:p>
        </p:txBody>
      </p:sp>
      <p:sp>
        <p:nvSpPr>
          <p:cNvPr id="3" name="Pladsholder til indhold 2"/>
          <p:cNvSpPr>
            <a:spLocks noGrp="1"/>
          </p:cNvSpPr>
          <p:nvPr>
            <p:ph idx="1"/>
          </p:nvPr>
        </p:nvSpPr>
        <p:spPr>
          <a:xfrm>
            <a:off x="527381" y="858134"/>
            <a:ext cx="8552235" cy="5379179"/>
          </a:xfrm>
        </p:spPr>
        <p:txBody>
          <a:bodyPr/>
          <a:lstStyle/>
          <a:p>
            <a:pPr marL="0" lvl="2" indent="0">
              <a:buSzTx/>
              <a:buNone/>
            </a:pPr>
            <a:endParaRPr lang="da-DK" sz="2000" dirty="0" smtClean="0"/>
          </a:p>
          <a:p>
            <a:pPr marL="0" lvl="2" indent="0">
              <a:buSzTx/>
              <a:buNone/>
            </a:pPr>
            <a:r>
              <a:rPr lang="da-DK" sz="2000" dirty="0" smtClean="0"/>
              <a:t>Justeret organisering </a:t>
            </a:r>
          </a:p>
          <a:p>
            <a:pPr marL="952500" lvl="3" indent="-342900">
              <a:buSzTx/>
              <a:buFont typeface="Wingdings" panose="05000000000000000000" pitchFamily="2" charset="2"/>
              <a:buChar char="§"/>
            </a:pPr>
            <a:r>
              <a:rPr lang="da-DK" sz="2000" dirty="0" smtClean="0"/>
              <a:t>Ikrafttrædelsen pr. 1. maj  </a:t>
            </a:r>
          </a:p>
          <a:p>
            <a:pPr marL="952500" lvl="3" indent="-342900">
              <a:buSzTx/>
              <a:buFont typeface="Wingdings" panose="05000000000000000000" pitchFamily="2" charset="2"/>
              <a:buChar char="§"/>
            </a:pPr>
            <a:r>
              <a:rPr lang="da-DK" sz="2000" dirty="0" smtClean="0"/>
              <a:t>Siden da  arbejdet med at møde kunderne og lære </a:t>
            </a:r>
            <a:r>
              <a:rPr lang="da-DK" sz="2000" dirty="0" err="1" smtClean="0"/>
              <a:t>SAM`s</a:t>
            </a:r>
            <a:r>
              <a:rPr lang="da-DK" sz="2000" dirty="0" smtClean="0"/>
              <a:t> arbejdsrutiner, fag m.m.  </a:t>
            </a:r>
          </a:p>
          <a:p>
            <a:pPr marL="952500" lvl="3" indent="-342900">
              <a:buFont typeface="Wingdings" panose="05000000000000000000" pitchFamily="2" charset="2"/>
              <a:buChar char="§"/>
            </a:pPr>
            <a:r>
              <a:rPr lang="da-DK" sz="2000" dirty="0" smtClean="0"/>
              <a:t>Der er nu 4 lønteams med 2 grupper i hvert team, hvilket betyder færre kunder pr. team</a:t>
            </a:r>
          </a:p>
          <a:p>
            <a:pPr marL="952500" lvl="3" indent="-342900">
              <a:buSzTx/>
              <a:buFont typeface="Wingdings" panose="05000000000000000000" pitchFamily="2" charset="2"/>
              <a:buChar char="§"/>
            </a:pPr>
            <a:r>
              <a:rPr lang="da-DK" sz="2000" dirty="0" smtClean="0"/>
              <a:t>Kunder som pt. køber flere services til er: Finansministeriets  Koncern HR og Energi-</a:t>
            </a:r>
            <a:r>
              <a:rPr lang="da-DK" sz="2000" dirty="0"/>
              <a:t>, Forsynings- og </a:t>
            </a:r>
            <a:r>
              <a:rPr lang="da-DK" sz="2000" dirty="0" smtClean="0"/>
              <a:t>Klimaministeriet</a:t>
            </a:r>
          </a:p>
          <a:p>
            <a:pPr marL="952500" lvl="3" indent="-342900">
              <a:buFont typeface="Wingdings" panose="05000000000000000000" pitchFamily="2" charset="2"/>
              <a:buChar char="§"/>
            </a:pPr>
            <a:r>
              <a:rPr lang="da-DK" sz="2000" dirty="0"/>
              <a:t>Flyttet i nye </a:t>
            </a:r>
            <a:r>
              <a:rPr lang="da-DK" sz="2000" dirty="0" smtClean="0"/>
              <a:t>bygninger i Hjørring med bedre forhold til medarbejderne i september</a:t>
            </a:r>
            <a:endParaRPr lang="da-DK" sz="2000" dirty="0"/>
          </a:p>
          <a:p>
            <a:pPr marL="609600" lvl="3" indent="0">
              <a:buSzTx/>
              <a:buNone/>
            </a:pPr>
            <a:endParaRPr lang="da-DK" sz="2000" dirty="0" smtClean="0"/>
          </a:p>
          <a:p>
            <a:pPr marL="609600" lvl="3" indent="0">
              <a:buNone/>
            </a:pPr>
            <a:endParaRPr lang="da-DK" sz="2000" dirty="0" smtClean="0"/>
          </a:p>
          <a:p>
            <a:pPr marL="952500" lvl="3" indent="-342900">
              <a:buFont typeface="Wingdings" panose="05000000000000000000" pitchFamily="2" charset="2"/>
              <a:buChar char="§"/>
            </a:pPr>
            <a:endParaRPr lang="da-DK" dirty="0"/>
          </a:p>
        </p:txBody>
      </p:sp>
      <p:sp>
        <p:nvSpPr>
          <p:cNvPr id="4" name="Pladsholder til diasnummer 3"/>
          <p:cNvSpPr>
            <a:spLocks noGrp="1"/>
          </p:cNvSpPr>
          <p:nvPr>
            <p:ph type="sldNum" sz="quarter" idx="12"/>
          </p:nvPr>
        </p:nvSpPr>
        <p:spPr/>
        <p:txBody>
          <a:bodyPr/>
          <a:lstStyle/>
          <a:p>
            <a:fld id="{80AE25ED-097C-4BDC-A7CE-FA97BD9CA3B5}" type="slidenum">
              <a:rPr lang="da-DK" smtClean="0"/>
              <a:pPr/>
              <a:t>14</a:t>
            </a:fld>
            <a:endParaRPr lang="da-DK" dirty="0"/>
          </a:p>
        </p:txBody>
      </p:sp>
      <p:sp>
        <p:nvSpPr>
          <p:cNvPr id="5" name="Rektangel med enkelt afklippet hjørne 4"/>
          <p:cNvSpPr/>
          <p:nvPr/>
        </p:nvSpPr>
        <p:spPr bwMode="auto">
          <a:xfrm rot="10800000">
            <a:off x="9254903" y="0"/>
            <a:ext cx="2232248" cy="3861048"/>
          </a:xfrm>
          <a:prstGeom prst="snip1Rect">
            <a:avLst/>
          </a:prstGeom>
          <a:solidFill>
            <a:schemeClr val="tx2"/>
          </a:solidFill>
          <a:ln w="6350"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smtClean="0">
              <a:ln>
                <a:noFill/>
              </a:ln>
              <a:solidFill>
                <a:schemeClr val="bg1"/>
              </a:solidFill>
              <a:effectLst/>
              <a:latin typeface="Arial" charset="0"/>
            </a:endParaRPr>
          </a:p>
        </p:txBody>
      </p:sp>
      <p:sp>
        <p:nvSpPr>
          <p:cNvPr id="6" name="Tekstboks 5"/>
          <p:cNvSpPr txBox="1"/>
          <p:nvPr/>
        </p:nvSpPr>
        <p:spPr>
          <a:xfrm>
            <a:off x="9398919" y="188641"/>
            <a:ext cx="1944216" cy="3167534"/>
          </a:xfrm>
          <a:prstGeom prst="rect">
            <a:avLst/>
          </a:prstGeom>
          <a:noFill/>
        </p:spPr>
        <p:txBody>
          <a:bodyPr wrap="square" lIns="0" tIns="0" rIns="0" bIns="0" rtlCol="0">
            <a:spAutoFit/>
          </a:bodyPr>
          <a:lstStyle/>
          <a:p>
            <a:pPr algn="ctr">
              <a:lnSpc>
                <a:spcPct val="100000"/>
              </a:lnSpc>
              <a:spcBef>
                <a:spcPts val="1100"/>
              </a:spcBef>
            </a:pPr>
            <a:r>
              <a:rPr lang="da-DK" sz="2000" b="1" dirty="0" smtClean="0">
                <a:solidFill>
                  <a:schemeClr val="bg1"/>
                </a:solidFill>
              </a:rPr>
              <a:t>Løn og Refusion</a:t>
            </a:r>
          </a:p>
          <a:p>
            <a:pPr algn="ctr">
              <a:lnSpc>
                <a:spcPct val="100000"/>
              </a:lnSpc>
              <a:spcBef>
                <a:spcPts val="1100"/>
              </a:spcBef>
            </a:pPr>
            <a:r>
              <a:rPr lang="da-DK" sz="1200" b="1" dirty="0" smtClean="0">
                <a:solidFill>
                  <a:schemeClr val="bg1"/>
                </a:solidFill>
              </a:rPr>
              <a:t>Kontorchef</a:t>
            </a:r>
            <a:r>
              <a:rPr lang="da-DK" sz="1200" dirty="0" smtClean="0">
                <a:solidFill>
                  <a:schemeClr val="bg1"/>
                </a:solidFill>
              </a:rPr>
              <a:t/>
            </a:r>
            <a:br>
              <a:rPr lang="da-DK" sz="1200" dirty="0" smtClean="0">
                <a:solidFill>
                  <a:schemeClr val="bg1"/>
                </a:solidFill>
              </a:rPr>
            </a:br>
            <a:r>
              <a:rPr lang="da-DK" sz="1200" dirty="0" smtClean="0">
                <a:solidFill>
                  <a:schemeClr val="bg1"/>
                </a:solidFill>
              </a:rPr>
              <a:t>Christian Nielsen</a:t>
            </a:r>
          </a:p>
          <a:p>
            <a:pPr algn="ctr">
              <a:lnSpc>
                <a:spcPct val="100000"/>
              </a:lnSpc>
              <a:spcBef>
                <a:spcPts val="1100"/>
              </a:spcBef>
            </a:pPr>
            <a:r>
              <a:rPr lang="da-DK" sz="1200" b="1" dirty="0" smtClean="0">
                <a:solidFill>
                  <a:schemeClr val="bg1"/>
                </a:solidFill>
              </a:rPr>
              <a:t>Lønteam 1</a:t>
            </a:r>
            <a:r>
              <a:rPr lang="da-DK" sz="1200" dirty="0" smtClean="0">
                <a:solidFill>
                  <a:schemeClr val="bg1"/>
                </a:solidFill>
              </a:rPr>
              <a:t/>
            </a:r>
            <a:br>
              <a:rPr lang="da-DK" sz="1200" dirty="0" smtClean="0">
                <a:solidFill>
                  <a:schemeClr val="bg1"/>
                </a:solidFill>
              </a:rPr>
            </a:br>
            <a:r>
              <a:rPr lang="da-DK" sz="1200" dirty="0" smtClean="0">
                <a:solidFill>
                  <a:schemeClr val="bg1"/>
                </a:solidFill>
              </a:rPr>
              <a:t>Pia Sommergren </a:t>
            </a:r>
            <a:r>
              <a:rPr lang="da-DK" sz="1200" dirty="0">
                <a:solidFill>
                  <a:schemeClr val="bg1"/>
                </a:solidFill>
              </a:rPr>
              <a:t>B</a:t>
            </a:r>
            <a:r>
              <a:rPr lang="da-DK" sz="1200" dirty="0" smtClean="0">
                <a:solidFill>
                  <a:schemeClr val="bg1"/>
                </a:solidFill>
              </a:rPr>
              <a:t>engtsen</a:t>
            </a:r>
          </a:p>
          <a:p>
            <a:pPr algn="ctr">
              <a:lnSpc>
                <a:spcPct val="100000"/>
              </a:lnSpc>
              <a:spcBef>
                <a:spcPts val="1100"/>
              </a:spcBef>
            </a:pPr>
            <a:r>
              <a:rPr lang="da-DK" sz="1200" b="1" dirty="0" smtClean="0">
                <a:solidFill>
                  <a:schemeClr val="bg1"/>
                </a:solidFill>
              </a:rPr>
              <a:t>Lønteam 2</a:t>
            </a:r>
            <a:r>
              <a:rPr lang="da-DK" sz="1200" dirty="0" smtClean="0">
                <a:solidFill>
                  <a:schemeClr val="bg1"/>
                </a:solidFill>
              </a:rPr>
              <a:t/>
            </a:r>
            <a:br>
              <a:rPr lang="da-DK" sz="1200" dirty="0" smtClean="0">
                <a:solidFill>
                  <a:schemeClr val="bg1"/>
                </a:solidFill>
              </a:rPr>
            </a:br>
            <a:r>
              <a:rPr lang="da-DK" sz="1200" dirty="0" smtClean="0">
                <a:solidFill>
                  <a:schemeClr val="bg1"/>
                </a:solidFill>
              </a:rPr>
              <a:t>Birthe Madsen</a:t>
            </a:r>
          </a:p>
          <a:p>
            <a:pPr algn="ctr">
              <a:lnSpc>
                <a:spcPct val="100000"/>
              </a:lnSpc>
              <a:spcBef>
                <a:spcPts val="1100"/>
              </a:spcBef>
            </a:pPr>
            <a:r>
              <a:rPr lang="da-DK" sz="1200" b="1" dirty="0" smtClean="0">
                <a:solidFill>
                  <a:schemeClr val="bg1"/>
                </a:solidFill>
              </a:rPr>
              <a:t>Lønteam 3</a:t>
            </a:r>
            <a:r>
              <a:rPr lang="da-DK" sz="1200" dirty="0" smtClean="0">
                <a:solidFill>
                  <a:schemeClr val="bg1"/>
                </a:solidFill>
              </a:rPr>
              <a:t/>
            </a:r>
            <a:br>
              <a:rPr lang="da-DK" sz="1200" dirty="0" smtClean="0">
                <a:solidFill>
                  <a:schemeClr val="bg1"/>
                </a:solidFill>
              </a:rPr>
            </a:br>
            <a:r>
              <a:rPr lang="da-DK" sz="1200" dirty="0" smtClean="0">
                <a:solidFill>
                  <a:schemeClr val="bg1"/>
                </a:solidFill>
              </a:rPr>
              <a:t>Anette Thomsen </a:t>
            </a:r>
          </a:p>
          <a:p>
            <a:pPr algn="ctr">
              <a:lnSpc>
                <a:spcPct val="100000"/>
              </a:lnSpc>
              <a:spcBef>
                <a:spcPts val="1100"/>
              </a:spcBef>
            </a:pPr>
            <a:r>
              <a:rPr lang="da-DK" sz="1200" b="1" dirty="0" smtClean="0">
                <a:solidFill>
                  <a:schemeClr val="bg1"/>
                </a:solidFill>
              </a:rPr>
              <a:t>Refusion</a:t>
            </a:r>
            <a:r>
              <a:rPr lang="da-DK" sz="1200" dirty="0">
                <a:solidFill>
                  <a:schemeClr val="bg1"/>
                </a:solidFill>
              </a:rPr>
              <a:t/>
            </a:r>
            <a:br>
              <a:rPr lang="da-DK" sz="1200" dirty="0">
                <a:solidFill>
                  <a:schemeClr val="bg1"/>
                </a:solidFill>
              </a:rPr>
            </a:br>
            <a:r>
              <a:rPr lang="da-DK" sz="1200" dirty="0" smtClean="0">
                <a:solidFill>
                  <a:schemeClr val="bg1"/>
                </a:solidFill>
              </a:rPr>
              <a:t>Julie Holm Rasmussen </a:t>
            </a:r>
            <a:endParaRPr lang="da-DK" sz="1200" dirty="0">
              <a:solidFill>
                <a:schemeClr val="bg1"/>
              </a:solidFill>
            </a:endParaRPr>
          </a:p>
        </p:txBody>
      </p:sp>
    </p:spTree>
    <p:extLst>
      <p:ext uri="{BB962C8B-B14F-4D97-AF65-F5344CB8AC3E}">
        <p14:creationId xmlns:p14="http://schemas.microsoft.com/office/powerpoint/2010/main" val="747409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 xmlns:a16="http://schemas.microsoft.com/office/drawing/2014/main" id="{3DB34D0E-0268-4536-AF00-531FED3D584D}"/>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3" t="2325" r="-314" b="14229"/>
          <a:stretch/>
        </p:blipFill>
        <p:spPr>
          <a:xfrm>
            <a:off x="263352" y="180974"/>
            <a:ext cx="11715288" cy="6497025"/>
          </a:xfrm>
        </p:spPr>
      </p:pic>
      <p:sp>
        <p:nvSpPr>
          <p:cNvPr id="7" name="Text Placeholder 6">
            <a:extLst>
              <a:ext uri="{FF2B5EF4-FFF2-40B4-BE49-F238E27FC236}">
                <a16:creationId xmlns="" xmlns:a16="http://schemas.microsoft.com/office/drawing/2014/main" id="{FD7E1DAB-E505-4C58-A64A-8A38DFBC15FB}"/>
              </a:ext>
            </a:extLst>
          </p:cNvPr>
          <p:cNvSpPr>
            <a:spLocks noGrp="1"/>
          </p:cNvSpPr>
          <p:nvPr>
            <p:ph type="body" sz="quarter" idx="11"/>
          </p:nvPr>
        </p:nvSpPr>
        <p:spPr/>
        <p:txBody>
          <a:bodyPr/>
          <a:lstStyle/>
          <a:p>
            <a:r>
              <a:rPr lang="da-DK" dirty="0" smtClean="0"/>
              <a:t>Oktober 2018</a:t>
            </a:r>
            <a:endParaRPr lang="da-DK" dirty="0"/>
          </a:p>
        </p:txBody>
      </p:sp>
      <p:sp>
        <p:nvSpPr>
          <p:cNvPr id="5" name="Title 4">
            <a:extLst>
              <a:ext uri="{FF2B5EF4-FFF2-40B4-BE49-F238E27FC236}">
                <a16:creationId xmlns="" xmlns:a16="http://schemas.microsoft.com/office/drawing/2014/main" id="{257B7A58-09A0-46FC-9378-907FE1597D9D}"/>
              </a:ext>
            </a:extLst>
          </p:cNvPr>
          <p:cNvSpPr>
            <a:spLocks noGrp="1"/>
          </p:cNvSpPr>
          <p:nvPr>
            <p:ph type="title"/>
          </p:nvPr>
        </p:nvSpPr>
        <p:spPr>
          <a:xfrm>
            <a:off x="701676" y="1520788"/>
            <a:ext cx="4967738" cy="1296144"/>
          </a:xfrm>
        </p:spPr>
        <p:txBody>
          <a:bodyPr>
            <a:normAutofit fontScale="90000"/>
          </a:bodyPr>
          <a:lstStyle/>
          <a:p>
            <a:r>
              <a:rPr lang="da-DK" dirty="0" smtClean="0"/>
              <a:t/>
            </a:r>
            <a:br>
              <a:rPr lang="da-DK" dirty="0" smtClean="0"/>
            </a:br>
            <a:r>
              <a:rPr lang="da-DK" dirty="0" smtClean="0"/>
              <a:t/>
            </a:r>
            <a:br>
              <a:rPr lang="da-DK" dirty="0" smtClean="0"/>
            </a:br>
            <a:r>
              <a:rPr lang="da-DK" dirty="0"/>
              <a:t/>
            </a:r>
            <a:br>
              <a:rPr lang="da-DK" dirty="0"/>
            </a:br>
            <a:r>
              <a:rPr lang="da-DK" dirty="0" smtClean="0"/>
              <a:t/>
            </a:r>
            <a:br>
              <a:rPr lang="da-DK" dirty="0" smtClean="0"/>
            </a:br>
            <a:r>
              <a:rPr lang="da-DK" dirty="0" smtClean="0"/>
              <a:t/>
            </a:r>
            <a:br>
              <a:rPr lang="da-DK" dirty="0" smtClean="0"/>
            </a:br>
            <a:r>
              <a:rPr lang="da-DK" dirty="0"/>
              <a:t/>
            </a:r>
            <a:br>
              <a:rPr lang="da-DK" dirty="0"/>
            </a:br>
            <a:r>
              <a:rPr lang="da-DK" dirty="0" smtClean="0"/>
              <a:t/>
            </a:r>
            <a:br>
              <a:rPr lang="da-DK" dirty="0" smtClean="0"/>
            </a:br>
            <a:r>
              <a:rPr lang="da-DK" dirty="0"/>
              <a:t/>
            </a:r>
            <a:br>
              <a:rPr lang="da-DK" dirty="0"/>
            </a:br>
            <a:r>
              <a:rPr lang="da-DK" dirty="0" smtClean="0"/>
              <a:t/>
            </a:r>
            <a:br>
              <a:rPr lang="da-DK" dirty="0" smtClean="0"/>
            </a:br>
            <a:r>
              <a:rPr lang="da-DK" dirty="0"/>
              <a:t/>
            </a:r>
            <a:br>
              <a:rPr lang="da-DK" dirty="0"/>
            </a:br>
            <a:r>
              <a:rPr lang="da-DK" dirty="0" smtClean="0"/>
              <a:t/>
            </a:r>
            <a:br>
              <a:rPr lang="da-DK" dirty="0" smtClean="0"/>
            </a:br>
            <a:r>
              <a:rPr lang="da-DK" dirty="0"/>
              <a:t/>
            </a:r>
            <a:br>
              <a:rPr lang="da-DK" dirty="0"/>
            </a:br>
            <a:r>
              <a:rPr lang="da-DK" dirty="0" smtClean="0"/>
              <a:t/>
            </a:r>
            <a:br>
              <a:rPr lang="da-DK" dirty="0" smtClean="0"/>
            </a:br>
            <a:r>
              <a:rPr lang="da-DK" dirty="0"/>
              <a:t/>
            </a:r>
            <a:br>
              <a:rPr lang="da-DK" dirty="0"/>
            </a:br>
            <a:r>
              <a:rPr lang="da-DK" dirty="0" smtClean="0"/>
              <a:t/>
            </a:r>
            <a:br>
              <a:rPr lang="da-DK" dirty="0" smtClean="0"/>
            </a:br>
            <a:r>
              <a:rPr lang="da-DK" dirty="0"/>
              <a:t/>
            </a:r>
            <a:br>
              <a:rPr lang="da-DK" dirty="0"/>
            </a:br>
            <a:r>
              <a:rPr lang="da-DK" dirty="0" smtClean="0"/>
              <a:t/>
            </a:r>
            <a:br>
              <a:rPr lang="da-DK" dirty="0" smtClean="0"/>
            </a:br>
            <a:r>
              <a:rPr lang="da-DK" dirty="0"/>
              <a:t/>
            </a:r>
            <a:br>
              <a:rPr lang="da-DK" dirty="0"/>
            </a:br>
            <a:r>
              <a:rPr lang="da-DK" dirty="0" smtClean="0"/>
              <a:t/>
            </a:r>
            <a:br>
              <a:rPr lang="da-DK" dirty="0" smtClean="0"/>
            </a:br>
            <a:r>
              <a:rPr lang="da-DK" dirty="0"/>
              <a:t/>
            </a:r>
            <a:br>
              <a:rPr lang="da-DK" dirty="0"/>
            </a:br>
            <a:r>
              <a:rPr lang="da-DK" dirty="0" smtClean="0"/>
              <a:t/>
            </a:r>
            <a:br>
              <a:rPr lang="da-DK" dirty="0" smtClean="0"/>
            </a:br>
            <a:r>
              <a:rPr lang="da-DK" dirty="0"/>
              <a:t/>
            </a:r>
            <a:br>
              <a:rPr lang="da-DK" dirty="0"/>
            </a:br>
            <a:r>
              <a:rPr lang="da-DK" dirty="0" smtClean="0"/>
              <a:t/>
            </a:r>
            <a:br>
              <a:rPr lang="da-DK" dirty="0" smtClean="0"/>
            </a:br>
            <a:r>
              <a:rPr lang="da-DK" dirty="0"/>
              <a:t/>
            </a:r>
            <a:br>
              <a:rPr lang="da-DK" dirty="0"/>
            </a:br>
            <a:r>
              <a:rPr lang="da-DK" dirty="0" smtClean="0"/>
              <a:t/>
            </a:r>
            <a:br>
              <a:rPr lang="da-DK" dirty="0" smtClean="0"/>
            </a:br>
            <a:r>
              <a:rPr lang="da-DK" dirty="0"/>
              <a:t/>
            </a:r>
            <a:br>
              <a:rPr lang="da-DK" dirty="0"/>
            </a:br>
            <a:r>
              <a:rPr lang="da-DK" dirty="0" smtClean="0"/>
              <a:t/>
            </a:r>
            <a:br>
              <a:rPr lang="da-DK" dirty="0" smtClean="0"/>
            </a:br>
            <a:r>
              <a:rPr lang="da-DK" dirty="0"/>
              <a:t/>
            </a:r>
            <a:br>
              <a:rPr lang="da-DK" dirty="0"/>
            </a:br>
            <a:r>
              <a:rPr lang="da-DK" dirty="0" smtClean="0"/>
              <a:t/>
            </a:r>
            <a:br>
              <a:rPr lang="da-DK" dirty="0" smtClean="0"/>
            </a:br>
            <a:r>
              <a:rPr lang="da-DK" dirty="0" smtClean="0"/>
              <a:t>Status - SAM Regnskab</a:t>
            </a:r>
            <a:br>
              <a:rPr lang="da-DK" dirty="0" smtClean="0"/>
            </a:br>
            <a:r>
              <a:rPr lang="da-DK" dirty="0" smtClean="0"/>
              <a:t/>
            </a:r>
            <a:br>
              <a:rPr lang="da-DK" dirty="0" smtClean="0"/>
            </a:br>
            <a:endParaRPr lang="da-DK" dirty="0"/>
          </a:p>
        </p:txBody>
      </p:sp>
      <p:sp>
        <p:nvSpPr>
          <p:cNvPr id="8" name="Text Placeholder 7">
            <a:extLst>
              <a:ext uri="{FF2B5EF4-FFF2-40B4-BE49-F238E27FC236}">
                <a16:creationId xmlns="" xmlns:a16="http://schemas.microsoft.com/office/drawing/2014/main" id="{3B377EFA-5470-478F-B202-0409EF45DD16}"/>
              </a:ext>
            </a:extLst>
          </p:cNvPr>
          <p:cNvSpPr>
            <a:spLocks noGrp="1"/>
          </p:cNvSpPr>
          <p:nvPr>
            <p:ph type="body" sz="quarter" idx="14"/>
          </p:nvPr>
        </p:nvSpPr>
        <p:spPr/>
        <p:txBody>
          <a:bodyPr/>
          <a:lstStyle/>
          <a:p>
            <a:endParaRPr lang="da-DK" dirty="0"/>
          </a:p>
        </p:txBody>
      </p:sp>
      <p:sp>
        <p:nvSpPr>
          <p:cNvPr id="4" name="Slide Number Placeholder 3">
            <a:extLst>
              <a:ext uri="{FF2B5EF4-FFF2-40B4-BE49-F238E27FC236}">
                <a16:creationId xmlns="" xmlns:a16="http://schemas.microsoft.com/office/drawing/2014/main" id="{06EAD537-0EC0-49ED-AD3F-099468C3E145}"/>
              </a:ext>
            </a:extLst>
          </p:cNvPr>
          <p:cNvSpPr>
            <a:spLocks noGrp="1"/>
          </p:cNvSpPr>
          <p:nvPr>
            <p:ph type="sldNum" sz="quarter" idx="4294967295"/>
          </p:nvPr>
        </p:nvSpPr>
        <p:spPr>
          <a:xfrm>
            <a:off x="0" y="6911975"/>
            <a:ext cx="0" cy="0"/>
          </a:xfrm>
        </p:spPr>
        <p:txBody>
          <a:bodyPr/>
          <a:lstStyle/>
          <a:p>
            <a:fld id="{80AE25ED-097C-4BDC-A7CE-FA97BD9CA3B5}" type="slidenum">
              <a:rPr lang="da-DK" smtClean="0"/>
              <a:pPr/>
              <a:t>15</a:t>
            </a:fld>
            <a:endParaRPr lang="da-DK" dirty="0"/>
          </a:p>
        </p:txBody>
      </p:sp>
    </p:spTree>
    <p:extLst>
      <p:ext uri="{BB962C8B-B14F-4D97-AF65-F5344CB8AC3E}">
        <p14:creationId xmlns:p14="http://schemas.microsoft.com/office/powerpoint/2010/main" val="182389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1676" y="433848"/>
            <a:ext cx="8553227" cy="474872"/>
          </a:xfrm>
        </p:spPr>
        <p:txBody>
          <a:bodyPr/>
          <a:lstStyle/>
          <a:p>
            <a:r>
              <a:rPr lang="da-DK" dirty="0" smtClean="0"/>
              <a:t>SAM Regnskab - generelt</a:t>
            </a:r>
            <a:endParaRPr lang="da-DK" dirty="0"/>
          </a:p>
        </p:txBody>
      </p:sp>
      <p:sp>
        <p:nvSpPr>
          <p:cNvPr id="3" name="Pladsholder til indhold 2"/>
          <p:cNvSpPr>
            <a:spLocks noGrp="1"/>
          </p:cNvSpPr>
          <p:nvPr>
            <p:ph idx="1"/>
          </p:nvPr>
        </p:nvSpPr>
        <p:spPr>
          <a:xfrm>
            <a:off x="702668" y="1449388"/>
            <a:ext cx="8552235" cy="4464049"/>
          </a:xfrm>
        </p:spPr>
        <p:txBody>
          <a:bodyPr/>
          <a:lstStyle/>
          <a:p>
            <a:pPr marL="342900" lvl="2" indent="-342900">
              <a:buSzTx/>
              <a:buFont typeface="Wingdings" panose="05000000000000000000" pitchFamily="2" charset="2"/>
              <a:buChar char="§"/>
            </a:pPr>
            <a:r>
              <a:rPr lang="da-DK" sz="2000" dirty="0" smtClean="0"/>
              <a:t>Leverance-</a:t>
            </a:r>
            <a:r>
              <a:rPr lang="da-DK" sz="2000" dirty="0" err="1" smtClean="0"/>
              <a:t>KPI’er</a:t>
            </a:r>
            <a:r>
              <a:rPr lang="da-DK" sz="2000" dirty="0" smtClean="0"/>
              <a:t>:</a:t>
            </a:r>
          </a:p>
          <a:p>
            <a:pPr marL="0" lvl="8" indent="0">
              <a:buNone/>
            </a:pPr>
            <a:r>
              <a:rPr lang="da-DK" sz="2000" dirty="0" smtClean="0"/>
              <a:t>- Bankafstemning </a:t>
            </a:r>
          </a:p>
          <a:p>
            <a:pPr marL="0" lvl="8" indent="0">
              <a:buNone/>
            </a:pPr>
            <a:r>
              <a:rPr lang="da-DK" sz="2000" dirty="0" smtClean="0"/>
              <a:t>- Momsindberetning </a:t>
            </a:r>
          </a:p>
          <a:p>
            <a:pPr marL="0" lvl="8" indent="0">
              <a:buNone/>
            </a:pPr>
            <a:r>
              <a:rPr lang="da-DK" sz="2000" dirty="0" smtClean="0"/>
              <a:t>- Skattekonto (pilot) </a:t>
            </a:r>
          </a:p>
          <a:p>
            <a:pPr marL="0" lvl="8" indent="0">
              <a:buNone/>
            </a:pPr>
            <a:r>
              <a:rPr lang="da-DK" sz="2000" dirty="0" smtClean="0"/>
              <a:t>- Lønindlæsning (næste)</a:t>
            </a:r>
          </a:p>
          <a:p>
            <a:pPr marL="342900" lvl="8" indent="-342900">
              <a:buFont typeface="Wingdings" panose="05000000000000000000" pitchFamily="2" charset="2"/>
              <a:buChar char="§"/>
            </a:pPr>
            <a:r>
              <a:rPr lang="da-DK" sz="2000" dirty="0" smtClean="0"/>
              <a:t>Implementeret F2 journaliseringssystem</a:t>
            </a:r>
          </a:p>
          <a:p>
            <a:pPr marL="342900" lvl="2" indent="-342900">
              <a:buSzTx/>
              <a:buFont typeface="Wingdings" panose="05000000000000000000" pitchFamily="2" charset="2"/>
              <a:buChar char="§"/>
            </a:pPr>
            <a:r>
              <a:rPr lang="da-DK" sz="2000" dirty="0"/>
              <a:t>Revisionen gennemgår i efteråret </a:t>
            </a:r>
            <a:r>
              <a:rPr lang="da-DK" sz="2000" dirty="0" smtClean="0"/>
              <a:t>kreditor/regnskabserklæring, TMO og processen for debitor</a:t>
            </a:r>
          </a:p>
          <a:p>
            <a:pPr marL="342900" lvl="2" indent="-342900">
              <a:buSzTx/>
              <a:buFont typeface="Wingdings" panose="05000000000000000000" pitchFamily="2" charset="2"/>
              <a:buChar char="§"/>
            </a:pPr>
            <a:r>
              <a:rPr lang="da-DK" sz="2000" dirty="0"/>
              <a:t>EU </a:t>
            </a:r>
            <a:r>
              <a:rPr lang="da-DK" sz="2000" dirty="0" smtClean="0"/>
              <a:t>moms</a:t>
            </a:r>
          </a:p>
          <a:p>
            <a:pPr marL="342900" lvl="2" indent="-342900">
              <a:buSzTx/>
              <a:buFont typeface="Wingdings" panose="05000000000000000000" pitchFamily="2" charset="2"/>
              <a:buChar char="§"/>
            </a:pPr>
            <a:r>
              <a:rPr lang="da-DK" sz="2000" dirty="0" smtClean="0"/>
              <a:t>Ny Hjemmeside</a:t>
            </a:r>
          </a:p>
          <a:p>
            <a:pPr marL="0" lvl="7" indent="0">
              <a:buNone/>
            </a:pPr>
            <a:r>
              <a:rPr lang="da-DK" sz="2000" dirty="0" smtClean="0"/>
              <a:t>- ”Vær opmærksom på”-boks</a:t>
            </a:r>
          </a:p>
          <a:p>
            <a:pPr marL="0" lvl="7" indent="0">
              <a:buNone/>
            </a:pPr>
            <a:r>
              <a:rPr lang="da-DK" sz="2000" dirty="0" smtClean="0"/>
              <a:t>-  Det sker i måneden</a:t>
            </a:r>
          </a:p>
          <a:p>
            <a:pPr marL="342900" lvl="2" indent="-342900">
              <a:buSzTx/>
              <a:buFont typeface="Wingdings" panose="05000000000000000000" pitchFamily="2" charset="2"/>
              <a:buChar char="Ø"/>
            </a:pPr>
            <a:endParaRPr lang="da-DK" sz="2000" dirty="0" smtClean="0"/>
          </a:p>
          <a:p>
            <a:pPr marL="342900" lvl="2" indent="-342900">
              <a:buSzTx/>
              <a:buFont typeface="Wingdings" panose="05000000000000000000" pitchFamily="2" charset="2"/>
              <a:buChar char="Ø"/>
            </a:pPr>
            <a:endParaRPr lang="da-DK" sz="2000" dirty="0" smtClean="0"/>
          </a:p>
          <a:p>
            <a:pPr marL="342900" lvl="2" indent="-342900">
              <a:buSzTx/>
              <a:buFont typeface="Wingdings" panose="05000000000000000000" pitchFamily="2" charset="2"/>
              <a:buChar char="Ø"/>
            </a:pPr>
            <a:endParaRPr lang="da-DK" sz="2000" dirty="0" smtClean="0"/>
          </a:p>
          <a:p>
            <a:pPr marL="342900" lvl="2" indent="-342900">
              <a:buSzTx/>
              <a:buFont typeface="Wingdings" panose="05000000000000000000" pitchFamily="2" charset="2"/>
              <a:buChar char="Ø"/>
            </a:pPr>
            <a:endParaRPr lang="da-DK" sz="2000" dirty="0" smtClean="0"/>
          </a:p>
          <a:p>
            <a:pPr marL="0" lvl="2" indent="0">
              <a:buSzTx/>
              <a:buNone/>
            </a:pPr>
            <a:endParaRPr lang="da-DK" sz="2000" dirty="0"/>
          </a:p>
          <a:p>
            <a:pPr marL="0" lvl="2" indent="0">
              <a:buSzTx/>
              <a:buNone/>
            </a:pPr>
            <a:endParaRPr lang="da-DK" sz="2000" dirty="0" smtClean="0"/>
          </a:p>
          <a:p>
            <a:pPr marL="895350" lvl="3" indent="-285750">
              <a:buFont typeface="Arial" panose="020B0604020202020204" pitchFamily="34" charset="0"/>
              <a:buChar char="•"/>
            </a:pPr>
            <a:endParaRPr lang="da-DK" dirty="0"/>
          </a:p>
        </p:txBody>
      </p:sp>
      <p:sp>
        <p:nvSpPr>
          <p:cNvPr id="4" name="Pladsholder til diasnummer 3"/>
          <p:cNvSpPr>
            <a:spLocks noGrp="1"/>
          </p:cNvSpPr>
          <p:nvPr>
            <p:ph type="sldNum" sz="quarter" idx="12"/>
          </p:nvPr>
        </p:nvSpPr>
        <p:spPr/>
        <p:txBody>
          <a:bodyPr/>
          <a:lstStyle/>
          <a:p>
            <a:fld id="{80AE25ED-097C-4BDC-A7CE-FA97BD9CA3B5}" type="slidenum">
              <a:rPr lang="da-DK" smtClean="0"/>
              <a:pPr/>
              <a:t>16</a:t>
            </a:fld>
            <a:endParaRPr lang="da-DK" dirty="0"/>
          </a:p>
        </p:txBody>
      </p:sp>
      <p:sp>
        <p:nvSpPr>
          <p:cNvPr id="5" name="Rektangel med enkelt afklippet hjørne 4"/>
          <p:cNvSpPr/>
          <p:nvPr/>
        </p:nvSpPr>
        <p:spPr bwMode="auto">
          <a:xfrm rot="10800000">
            <a:off x="9254903" y="0"/>
            <a:ext cx="2232248" cy="3861048"/>
          </a:xfrm>
          <a:prstGeom prst="snip1Rect">
            <a:avLst/>
          </a:prstGeom>
          <a:solidFill>
            <a:schemeClr val="tx2"/>
          </a:solidFill>
          <a:ln w="6350"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smtClean="0">
              <a:ln>
                <a:noFill/>
              </a:ln>
              <a:solidFill>
                <a:schemeClr val="bg1"/>
              </a:solidFill>
              <a:effectLst/>
              <a:latin typeface="Arial" charset="0"/>
            </a:endParaRPr>
          </a:p>
        </p:txBody>
      </p:sp>
      <p:sp>
        <p:nvSpPr>
          <p:cNvPr id="6" name="Tekstboks 5"/>
          <p:cNvSpPr txBox="1"/>
          <p:nvPr/>
        </p:nvSpPr>
        <p:spPr>
          <a:xfrm>
            <a:off x="9398919" y="188641"/>
            <a:ext cx="1944216" cy="3739485"/>
          </a:xfrm>
          <a:prstGeom prst="rect">
            <a:avLst/>
          </a:prstGeom>
          <a:noFill/>
        </p:spPr>
        <p:txBody>
          <a:bodyPr wrap="square" lIns="0" tIns="0" rIns="0" bIns="0" rtlCol="0">
            <a:spAutoFit/>
          </a:bodyPr>
          <a:lstStyle/>
          <a:p>
            <a:pPr algn="ctr">
              <a:lnSpc>
                <a:spcPct val="100000"/>
              </a:lnSpc>
              <a:spcBef>
                <a:spcPts val="1100"/>
              </a:spcBef>
            </a:pPr>
            <a:r>
              <a:rPr lang="da-DK" sz="2000" b="1" dirty="0" smtClean="0">
                <a:solidFill>
                  <a:schemeClr val="bg1"/>
                </a:solidFill>
              </a:rPr>
              <a:t>Regnskab</a:t>
            </a:r>
          </a:p>
          <a:p>
            <a:pPr algn="ctr">
              <a:lnSpc>
                <a:spcPct val="100000"/>
              </a:lnSpc>
              <a:spcBef>
                <a:spcPts val="1100"/>
              </a:spcBef>
            </a:pPr>
            <a:r>
              <a:rPr lang="da-DK" sz="1200" b="1" dirty="0" smtClean="0">
                <a:solidFill>
                  <a:schemeClr val="bg1"/>
                </a:solidFill>
              </a:rPr>
              <a:t>Kontorchef</a:t>
            </a:r>
            <a:r>
              <a:rPr lang="da-DK" sz="1200" dirty="0" smtClean="0">
                <a:solidFill>
                  <a:schemeClr val="bg1"/>
                </a:solidFill>
              </a:rPr>
              <a:t/>
            </a:r>
            <a:br>
              <a:rPr lang="da-DK" sz="1200" dirty="0" smtClean="0">
                <a:solidFill>
                  <a:schemeClr val="bg1"/>
                </a:solidFill>
              </a:rPr>
            </a:br>
            <a:r>
              <a:rPr lang="da-DK" sz="1200" dirty="0" smtClean="0">
                <a:solidFill>
                  <a:schemeClr val="bg1"/>
                </a:solidFill>
              </a:rPr>
              <a:t>Jan </a:t>
            </a:r>
            <a:r>
              <a:rPr lang="da-DK" sz="1200" dirty="0">
                <a:solidFill>
                  <a:schemeClr val="bg1"/>
                </a:solidFill>
              </a:rPr>
              <a:t>M</a:t>
            </a:r>
            <a:r>
              <a:rPr lang="da-DK" sz="1200" dirty="0" smtClean="0">
                <a:solidFill>
                  <a:schemeClr val="bg1"/>
                </a:solidFill>
              </a:rPr>
              <a:t>elchiorsen</a:t>
            </a:r>
            <a:br>
              <a:rPr lang="da-DK" sz="1200" dirty="0" smtClean="0">
                <a:solidFill>
                  <a:schemeClr val="bg1"/>
                </a:solidFill>
              </a:rPr>
            </a:br>
            <a:r>
              <a:rPr lang="da-DK" sz="1200" dirty="0" smtClean="0">
                <a:solidFill>
                  <a:schemeClr val="bg1"/>
                </a:solidFill>
              </a:rPr>
              <a:t>Gitte Beltoft</a:t>
            </a:r>
            <a:br>
              <a:rPr lang="da-DK" sz="1200" dirty="0" smtClean="0">
                <a:solidFill>
                  <a:schemeClr val="bg1"/>
                </a:solidFill>
              </a:rPr>
            </a:br>
            <a:endParaRPr lang="da-DK" sz="1200" dirty="0" smtClean="0">
              <a:solidFill>
                <a:schemeClr val="bg1"/>
              </a:solidFill>
            </a:endParaRPr>
          </a:p>
          <a:p>
            <a:pPr algn="ctr">
              <a:lnSpc>
                <a:spcPct val="100000"/>
              </a:lnSpc>
              <a:spcBef>
                <a:spcPts val="1100"/>
              </a:spcBef>
            </a:pPr>
            <a:r>
              <a:rPr lang="da-DK" sz="1200" b="1" dirty="0" smtClean="0">
                <a:solidFill>
                  <a:schemeClr val="bg1"/>
                </a:solidFill>
              </a:rPr>
              <a:t>Kreditor 1</a:t>
            </a:r>
            <a:r>
              <a:rPr lang="da-DK" sz="1200" dirty="0" smtClean="0">
                <a:solidFill>
                  <a:schemeClr val="bg1"/>
                </a:solidFill>
              </a:rPr>
              <a:t/>
            </a:r>
            <a:br>
              <a:rPr lang="da-DK" sz="1200" dirty="0" smtClean="0">
                <a:solidFill>
                  <a:schemeClr val="bg1"/>
                </a:solidFill>
              </a:rPr>
            </a:br>
            <a:r>
              <a:rPr lang="da-DK" sz="1200" dirty="0" smtClean="0">
                <a:solidFill>
                  <a:schemeClr val="bg1"/>
                </a:solidFill>
              </a:rPr>
              <a:t>Lene Kristensen</a:t>
            </a:r>
          </a:p>
          <a:p>
            <a:pPr algn="ctr">
              <a:lnSpc>
                <a:spcPct val="100000"/>
              </a:lnSpc>
              <a:spcBef>
                <a:spcPts val="1100"/>
              </a:spcBef>
            </a:pPr>
            <a:r>
              <a:rPr lang="da-DK" sz="1200" b="1" dirty="0" smtClean="0">
                <a:solidFill>
                  <a:schemeClr val="bg1"/>
                </a:solidFill>
              </a:rPr>
              <a:t>Kreditor 2</a:t>
            </a:r>
            <a:r>
              <a:rPr lang="da-DK" sz="1200" dirty="0" smtClean="0">
                <a:solidFill>
                  <a:schemeClr val="bg1"/>
                </a:solidFill>
              </a:rPr>
              <a:t/>
            </a:r>
            <a:br>
              <a:rPr lang="da-DK" sz="1200" dirty="0" smtClean="0">
                <a:solidFill>
                  <a:schemeClr val="bg1"/>
                </a:solidFill>
              </a:rPr>
            </a:br>
            <a:r>
              <a:rPr lang="da-DK" sz="1200" dirty="0" smtClean="0">
                <a:solidFill>
                  <a:schemeClr val="bg1"/>
                </a:solidFill>
              </a:rPr>
              <a:t>Lone Sørensen</a:t>
            </a:r>
          </a:p>
          <a:p>
            <a:pPr algn="ctr">
              <a:lnSpc>
                <a:spcPct val="100000"/>
              </a:lnSpc>
              <a:spcBef>
                <a:spcPts val="1100"/>
              </a:spcBef>
            </a:pPr>
            <a:r>
              <a:rPr lang="da-DK" sz="1200" b="1" dirty="0" smtClean="0">
                <a:solidFill>
                  <a:schemeClr val="bg1"/>
                </a:solidFill>
              </a:rPr>
              <a:t>Finans 1</a:t>
            </a:r>
            <a:r>
              <a:rPr lang="da-DK" sz="1200" dirty="0" smtClean="0">
                <a:solidFill>
                  <a:schemeClr val="bg1"/>
                </a:solidFill>
              </a:rPr>
              <a:t/>
            </a:r>
            <a:br>
              <a:rPr lang="da-DK" sz="1200" dirty="0" smtClean="0">
                <a:solidFill>
                  <a:schemeClr val="bg1"/>
                </a:solidFill>
              </a:rPr>
            </a:br>
            <a:r>
              <a:rPr lang="da-DK" sz="1200" dirty="0" smtClean="0">
                <a:solidFill>
                  <a:schemeClr val="bg1"/>
                </a:solidFill>
              </a:rPr>
              <a:t>Ellen Ninna Hansen</a:t>
            </a:r>
          </a:p>
          <a:p>
            <a:pPr algn="ctr">
              <a:lnSpc>
                <a:spcPct val="100000"/>
              </a:lnSpc>
              <a:spcBef>
                <a:spcPts val="1100"/>
              </a:spcBef>
            </a:pPr>
            <a:r>
              <a:rPr lang="da-DK" sz="1200" b="1" dirty="0" smtClean="0">
                <a:solidFill>
                  <a:schemeClr val="bg1"/>
                </a:solidFill>
              </a:rPr>
              <a:t>Finans 2</a:t>
            </a:r>
            <a:r>
              <a:rPr lang="da-DK" sz="1200" dirty="0">
                <a:solidFill>
                  <a:schemeClr val="bg1"/>
                </a:solidFill>
              </a:rPr>
              <a:t/>
            </a:r>
            <a:br>
              <a:rPr lang="da-DK" sz="1200" dirty="0">
                <a:solidFill>
                  <a:schemeClr val="bg1"/>
                </a:solidFill>
              </a:rPr>
            </a:br>
            <a:r>
              <a:rPr lang="da-DK" sz="1200" dirty="0" smtClean="0">
                <a:solidFill>
                  <a:schemeClr val="bg1"/>
                </a:solidFill>
              </a:rPr>
              <a:t>Barbara Arnskov</a:t>
            </a:r>
          </a:p>
          <a:p>
            <a:pPr algn="ctr">
              <a:lnSpc>
                <a:spcPct val="100000"/>
              </a:lnSpc>
              <a:spcBef>
                <a:spcPts val="1100"/>
              </a:spcBef>
            </a:pPr>
            <a:r>
              <a:rPr lang="da-DK" sz="1200" b="1" dirty="0" smtClean="0">
                <a:solidFill>
                  <a:schemeClr val="bg1"/>
                </a:solidFill>
              </a:rPr>
              <a:t>Økonomi</a:t>
            </a:r>
            <a:r>
              <a:rPr lang="da-DK" sz="1200" dirty="0">
                <a:solidFill>
                  <a:schemeClr val="bg1"/>
                </a:solidFill>
              </a:rPr>
              <a:t/>
            </a:r>
            <a:br>
              <a:rPr lang="da-DK" sz="1200" dirty="0">
                <a:solidFill>
                  <a:schemeClr val="bg1"/>
                </a:solidFill>
              </a:rPr>
            </a:br>
            <a:r>
              <a:rPr lang="da-DK" sz="1200" dirty="0" smtClean="0">
                <a:solidFill>
                  <a:schemeClr val="bg1"/>
                </a:solidFill>
              </a:rPr>
              <a:t>Lotte Malmgaard</a:t>
            </a:r>
            <a:endParaRPr lang="da-DK" sz="1200" dirty="0">
              <a:solidFill>
                <a:schemeClr val="bg1"/>
              </a:solidFill>
            </a:endParaRPr>
          </a:p>
        </p:txBody>
      </p:sp>
      <p:pic>
        <p:nvPicPr>
          <p:cNvPr id="8" name="Billede 2" descr="image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7868" y="1477660"/>
            <a:ext cx="4032448" cy="16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5980" y="4263451"/>
            <a:ext cx="3168352" cy="2577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9602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7382" y="361840"/>
            <a:ext cx="8727521" cy="474872"/>
          </a:xfrm>
        </p:spPr>
        <p:txBody>
          <a:bodyPr/>
          <a:lstStyle/>
          <a:p>
            <a:r>
              <a:rPr lang="da-DK" dirty="0" smtClean="0"/>
              <a:t>SAM Regnskab - organisation</a:t>
            </a:r>
            <a:endParaRPr lang="da-DK" dirty="0"/>
          </a:p>
        </p:txBody>
      </p:sp>
      <p:sp>
        <p:nvSpPr>
          <p:cNvPr id="3" name="Pladsholder til indhold 2"/>
          <p:cNvSpPr>
            <a:spLocks noGrp="1"/>
          </p:cNvSpPr>
          <p:nvPr>
            <p:ph idx="1"/>
          </p:nvPr>
        </p:nvSpPr>
        <p:spPr>
          <a:xfrm>
            <a:off x="527381" y="858134"/>
            <a:ext cx="8552235" cy="5379179"/>
          </a:xfrm>
        </p:spPr>
        <p:txBody>
          <a:bodyPr/>
          <a:lstStyle/>
          <a:p>
            <a:pPr marL="0" lvl="2" indent="0">
              <a:buSzTx/>
              <a:buNone/>
            </a:pPr>
            <a:endParaRPr lang="da-DK" sz="2000" dirty="0" smtClean="0"/>
          </a:p>
          <a:p>
            <a:pPr marL="0" lvl="2" indent="0">
              <a:buSzTx/>
              <a:buNone/>
            </a:pPr>
            <a:endParaRPr lang="da-DK" sz="2000" dirty="0"/>
          </a:p>
          <a:p>
            <a:pPr marL="0" lvl="2" indent="0">
              <a:buSzTx/>
              <a:buNone/>
            </a:pPr>
            <a:r>
              <a:rPr lang="da-DK" sz="2000" dirty="0" smtClean="0"/>
              <a:t>Ny organisering af teams pr. 1. september </a:t>
            </a:r>
          </a:p>
          <a:p>
            <a:pPr marL="952500" lvl="3" indent="-342900">
              <a:buFont typeface="Wingdings" panose="05000000000000000000" pitchFamily="2" charset="2"/>
              <a:buChar char="§"/>
            </a:pPr>
            <a:r>
              <a:rPr lang="da-DK" sz="2000" dirty="0"/>
              <a:t>Færre kunder pr. gruppe</a:t>
            </a:r>
          </a:p>
          <a:p>
            <a:pPr marL="952500" lvl="3" indent="-342900">
              <a:buFont typeface="Wingdings" panose="05000000000000000000" pitchFamily="2" charset="2"/>
              <a:buChar char="§"/>
            </a:pPr>
            <a:r>
              <a:rPr lang="da-DK" sz="2000" dirty="0" smtClean="0"/>
              <a:t>Fra </a:t>
            </a:r>
            <a:r>
              <a:rPr lang="da-DK" sz="2000" dirty="0"/>
              <a:t>3 til 4 </a:t>
            </a:r>
            <a:r>
              <a:rPr lang="da-DK" sz="2000" dirty="0" smtClean="0"/>
              <a:t>grupper</a:t>
            </a:r>
          </a:p>
          <a:p>
            <a:pPr marL="952500" lvl="3" indent="-342900">
              <a:buFont typeface="Wingdings" panose="05000000000000000000" pitchFamily="2" charset="2"/>
              <a:buChar char="§"/>
            </a:pPr>
            <a:r>
              <a:rPr lang="da-DK" sz="2000" dirty="0" smtClean="0"/>
              <a:t>Skal understøtte en forbedret kundeservice</a:t>
            </a:r>
            <a:endParaRPr lang="da-DK" sz="2000" dirty="0"/>
          </a:p>
          <a:p>
            <a:pPr marL="0" lvl="2" indent="0">
              <a:buSzTx/>
              <a:buNone/>
            </a:pPr>
            <a:endParaRPr lang="da-DK" sz="2000" dirty="0" smtClean="0"/>
          </a:p>
          <a:p>
            <a:pPr marL="0" lvl="2" indent="0">
              <a:buSzTx/>
              <a:buNone/>
            </a:pPr>
            <a:r>
              <a:rPr lang="da-DK" sz="2000" dirty="0" smtClean="0"/>
              <a:t>Nye medarbejdere til Regnskab</a:t>
            </a:r>
            <a:endParaRPr lang="da-DK" sz="2000" dirty="0"/>
          </a:p>
          <a:p>
            <a:pPr marL="952500" lvl="3" indent="-342900">
              <a:buFont typeface="Wingdings" panose="05000000000000000000" pitchFamily="2" charset="2"/>
              <a:buChar char="§"/>
            </a:pPr>
            <a:r>
              <a:rPr lang="da-DK" sz="2000" dirty="0" smtClean="0"/>
              <a:t>6 nye medarbejdere pr. 1. oktober</a:t>
            </a:r>
          </a:p>
          <a:p>
            <a:pPr marL="952500" lvl="3" indent="-342900">
              <a:buFont typeface="Wingdings" panose="05000000000000000000" pitchFamily="2" charset="2"/>
              <a:buChar char="§"/>
            </a:pPr>
            <a:r>
              <a:rPr lang="da-DK" sz="2000" dirty="0" smtClean="0"/>
              <a:t>Team økonomi er fuldt bemandet </a:t>
            </a:r>
          </a:p>
          <a:p>
            <a:pPr marL="952500" lvl="3" indent="-342900">
              <a:buFont typeface="Wingdings" panose="05000000000000000000" pitchFamily="2" charset="2"/>
              <a:buChar char="§"/>
            </a:pPr>
            <a:endParaRPr lang="da-DK" dirty="0"/>
          </a:p>
        </p:txBody>
      </p:sp>
      <p:sp>
        <p:nvSpPr>
          <p:cNvPr id="4" name="Pladsholder til diasnummer 3"/>
          <p:cNvSpPr>
            <a:spLocks noGrp="1"/>
          </p:cNvSpPr>
          <p:nvPr>
            <p:ph type="sldNum" sz="quarter" idx="12"/>
          </p:nvPr>
        </p:nvSpPr>
        <p:spPr/>
        <p:txBody>
          <a:bodyPr/>
          <a:lstStyle/>
          <a:p>
            <a:fld id="{80AE25ED-097C-4BDC-A7CE-FA97BD9CA3B5}" type="slidenum">
              <a:rPr lang="da-DK" smtClean="0"/>
              <a:pPr/>
              <a:t>17</a:t>
            </a:fld>
            <a:endParaRPr lang="da-DK" dirty="0"/>
          </a:p>
        </p:txBody>
      </p:sp>
      <p:sp>
        <p:nvSpPr>
          <p:cNvPr id="5" name="Rektangel med enkelt afklippet hjørne 4"/>
          <p:cNvSpPr/>
          <p:nvPr/>
        </p:nvSpPr>
        <p:spPr bwMode="auto">
          <a:xfrm rot="10800000">
            <a:off x="9254903" y="0"/>
            <a:ext cx="2232248" cy="3861048"/>
          </a:xfrm>
          <a:prstGeom prst="snip1Rect">
            <a:avLst/>
          </a:prstGeom>
          <a:solidFill>
            <a:schemeClr val="tx2"/>
          </a:solidFill>
          <a:ln w="6350"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smtClean="0">
              <a:ln>
                <a:noFill/>
              </a:ln>
              <a:solidFill>
                <a:schemeClr val="bg1"/>
              </a:solidFill>
              <a:effectLst/>
              <a:latin typeface="Arial" charset="0"/>
            </a:endParaRPr>
          </a:p>
        </p:txBody>
      </p:sp>
      <p:sp>
        <p:nvSpPr>
          <p:cNvPr id="6" name="Tekstboks 5"/>
          <p:cNvSpPr txBox="1"/>
          <p:nvPr/>
        </p:nvSpPr>
        <p:spPr>
          <a:xfrm>
            <a:off x="9398919" y="188641"/>
            <a:ext cx="1944216" cy="3739485"/>
          </a:xfrm>
          <a:prstGeom prst="rect">
            <a:avLst/>
          </a:prstGeom>
          <a:noFill/>
        </p:spPr>
        <p:txBody>
          <a:bodyPr wrap="square" lIns="0" tIns="0" rIns="0" bIns="0" rtlCol="0">
            <a:spAutoFit/>
          </a:bodyPr>
          <a:lstStyle/>
          <a:p>
            <a:pPr algn="ctr">
              <a:lnSpc>
                <a:spcPct val="100000"/>
              </a:lnSpc>
              <a:spcBef>
                <a:spcPts val="1100"/>
              </a:spcBef>
            </a:pPr>
            <a:r>
              <a:rPr lang="da-DK" sz="2000" b="1" dirty="0" smtClean="0">
                <a:solidFill>
                  <a:schemeClr val="bg1"/>
                </a:solidFill>
              </a:rPr>
              <a:t>Regnskab</a:t>
            </a:r>
          </a:p>
          <a:p>
            <a:pPr algn="ctr">
              <a:lnSpc>
                <a:spcPct val="100000"/>
              </a:lnSpc>
              <a:spcBef>
                <a:spcPts val="1100"/>
              </a:spcBef>
            </a:pPr>
            <a:r>
              <a:rPr lang="da-DK" sz="1200" b="1" dirty="0" smtClean="0">
                <a:solidFill>
                  <a:schemeClr val="bg1"/>
                </a:solidFill>
              </a:rPr>
              <a:t>Kontorchef</a:t>
            </a:r>
            <a:r>
              <a:rPr lang="da-DK" sz="1200" dirty="0" smtClean="0">
                <a:solidFill>
                  <a:schemeClr val="bg1"/>
                </a:solidFill>
              </a:rPr>
              <a:t/>
            </a:r>
            <a:br>
              <a:rPr lang="da-DK" sz="1200" dirty="0" smtClean="0">
                <a:solidFill>
                  <a:schemeClr val="bg1"/>
                </a:solidFill>
              </a:rPr>
            </a:br>
            <a:r>
              <a:rPr lang="da-DK" sz="1200" dirty="0" smtClean="0">
                <a:solidFill>
                  <a:schemeClr val="bg1"/>
                </a:solidFill>
              </a:rPr>
              <a:t>Jan </a:t>
            </a:r>
            <a:r>
              <a:rPr lang="da-DK" sz="1200" dirty="0">
                <a:solidFill>
                  <a:schemeClr val="bg1"/>
                </a:solidFill>
              </a:rPr>
              <a:t>M</a:t>
            </a:r>
            <a:r>
              <a:rPr lang="da-DK" sz="1200" dirty="0" smtClean="0">
                <a:solidFill>
                  <a:schemeClr val="bg1"/>
                </a:solidFill>
              </a:rPr>
              <a:t>elchiorsen</a:t>
            </a:r>
            <a:br>
              <a:rPr lang="da-DK" sz="1200" dirty="0" smtClean="0">
                <a:solidFill>
                  <a:schemeClr val="bg1"/>
                </a:solidFill>
              </a:rPr>
            </a:br>
            <a:r>
              <a:rPr lang="da-DK" sz="1200" dirty="0" smtClean="0">
                <a:solidFill>
                  <a:schemeClr val="bg1"/>
                </a:solidFill>
              </a:rPr>
              <a:t>Gitte Beltoft</a:t>
            </a:r>
            <a:br>
              <a:rPr lang="da-DK" sz="1200" dirty="0" smtClean="0">
                <a:solidFill>
                  <a:schemeClr val="bg1"/>
                </a:solidFill>
              </a:rPr>
            </a:br>
            <a:endParaRPr lang="da-DK" sz="1200" dirty="0" smtClean="0">
              <a:solidFill>
                <a:schemeClr val="bg1"/>
              </a:solidFill>
            </a:endParaRPr>
          </a:p>
          <a:p>
            <a:pPr algn="ctr">
              <a:lnSpc>
                <a:spcPct val="100000"/>
              </a:lnSpc>
              <a:spcBef>
                <a:spcPts val="1100"/>
              </a:spcBef>
            </a:pPr>
            <a:r>
              <a:rPr lang="da-DK" sz="1200" b="1" dirty="0" smtClean="0">
                <a:solidFill>
                  <a:schemeClr val="bg1"/>
                </a:solidFill>
              </a:rPr>
              <a:t>Kreditor 1</a:t>
            </a:r>
            <a:r>
              <a:rPr lang="da-DK" sz="1200" dirty="0" smtClean="0">
                <a:solidFill>
                  <a:schemeClr val="bg1"/>
                </a:solidFill>
              </a:rPr>
              <a:t/>
            </a:r>
            <a:br>
              <a:rPr lang="da-DK" sz="1200" dirty="0" smtClean="0">
                <a:solidFill>
                  <a:schemeClr val="bg1"/>
                </a:solidFill>
              </a:rPr>
            </a:br>
            <a:r>
              <a:rPr lang="da-DK" sz="1200" dirty="0" smtClean="0">
                <a:solidFill>
                  <a:schemeClr val="bg1"/>
                </a:solidFill>
              </a:rPr>
              <a:t>Lene Kristensen</a:t>
            </a:r>
          </a:p>
          <a:p>
            <a:pPr algn="ctr">
              <a:lnSpc>
                <a:spcPct val="100000"/>
              </a:lnSpc>
              <a:spcBef>
                <a:spcPts val="1100"/>
              </a:spcBef>
            </a:pPr>
            <a:r>
              <a:rPr lang="da-DK" sz="1200" b="1" dirty="0" smtClean="0">
                <a:solidFill>
                  <a:schemeClr val="bg1"/>
                </a:solidFill>
              </a:rPr>
              <a:t>Kreditor 2</a:t>
            </a:r>
            <a:r>
              <a:rPr lang="da-DK" sz="1200" dirty="0" smtClean="0">
                <a:solidFill>
                  <a:schemeClr val="bg1"/>
                </a:solidFill>
              </a:rPr>
              <a:t/>
            </a:r>
            <a:br>
              <a:rPr lang="da-DK" sz="1200" dirty="0" smtClean="0">
                <a:solidFill>
                  <a:schemeClr val="bg1"/>
                </a:solidFill>
              </a:rPr>
            </a:br>
            <a:r>
              <a:rPr lang="da-DK" sz="1200" dirty="0" smtClean="0">
                <a:solidFill>
                  <a:schemeClr val="bg1"/>
                </a:solidFill>
              </a:rPr>
              <a:t>Lone Sørensen</a:t>
            </a:r>
          </a:p>
          <a:p>
            <a:pPr algn="ctr">
              <a:lnSpc>
                <a:spcPct val="100000"/>
              </a:lnSpc>
              <a:spcBef>
                <a:spcPts val="1100"/>
              </a:spcBef>
            </a:pPr>
            <a:r>
              <a:rPr lang="da-DK" sz="1200" b="1" dirty="0" smtClean="0">
                <a:solidFill>
                  <a:schemeClr val="bg1"/>
                </a:solidFill>
              </a:rPr>
              <a:t>Finans 1</a:t>
            </a:r>
            <a:r>
              <a:rPr lang="da-DK" sz="1200" dirty="0" smtClean="0">
                <a:solidFill>
                  <a:schemeClr val="bg1"/>
                </a:solidFill>
              </a:rPr>
              <a:t/>
            </a:r>
            <a:br>
              <a:rPr lang="da-DK" sz="1200" dirty="0" smtClean="0">
                <a:solidFill>
                  <a:schemeClr val="bg1"/>
                </a:solidFill>
              </a:rPr>
            </a:br>
            <a:r>
              <a:rPr lang="da-DK" sz="1200" dirty="0" smtClean="0">
                <a:solidFill>
                  <a:schemeClr val="bg1"/>
                </a:solidFill>
              </a:rPr>
              <a:t>Ellen Ninna Hansen</a:t>
            </a:r>
          </a:p>
          <a:p>
            <a:pPr algn="ctr">
              <a:lnSpc>
                <a:spcPct val="100000"/>
              </a:lnSpc>
              <a:spcBef>
                <a:spcPts val="1100"/>
              </a:spcBef>
            </a:pPr>
            <a:r>
              <a:rPr lang="da-DK" sz="1200" b="1" dirty="0" smtClean="0">
                <a:solidFill>
                  <a:schemeClr val="bg1"/>
                </a:solidFill>
              </a:rPr>
              <a:t>Finans 2</a:t>
            </a:r>
            <a:r>
              <a:rPr lang="da-DK" sz="1200" dirty="0">
                <a:solidFill>
                  <a:schemeClr val="bg1"/>
                </a:solidFill>
              </a:rPr>
              <a:t/>
            </a:r>
            <a:br>
              <a:rPr lang="da-DK" sz="1200" dirty="0">
                <a:solidFill>
                  <a:schemeClr val="bg1"/>
                </a:solidFill>
              </a:rPr>
            </a:br>
            <a:r>
              <a:rPr lang="da-DK" sz="1200" dirty="0" smtClean="0">
                <a:solidFill>
                  <a:schemeClr val="bg1"/>
                </a:solidFill>
              </a:rPr>
              <a:t>Barbara Arnskov</a:t>
            </a:r>
          </a:p>
          <a:p>
            <a:pPr algn="ctr">
              <a:lnSpc>
                <a:spcPct val="100000"/>
              </a:lnSpc>
              <a:spcBef>
                <a:spcPts val="1100"/>
              </a:spcBef>
            </a:pPr>
            <a:r>
              <a:rPr lang="da-DK" sz="1200" b="1" dirty="0" smtClean="0">
                <a:solidFill>
                  <a:schemeClr val="bg1"/>
                </a:solidFill>
              </a:rPr>
              <a:t>Økonomi</a:t>
            </a:r>
            <a:r>
              <a:rPr lang="da-DK" sz="1200" dirty="0">
                <a:solidFill>
                  <a:schemeClr val="bg1"/>
                </a:solidFill>
              </a:rPr>
              <a:t/>
            </a:r>
            <a:br>
              <a:rPr lang="da-DK" sz="1200" dirty="0">
                <a:solidFill>
                  <a:schemeClr val="bg1"/>
                </a:solidFill>
              </a:rPr>
            </a:br>
            <a:r>
              <a:rPr lang="da-DK" sz="1200" dirty="0" smtClean="0">
                <a:solidFill>
                  <a:schemeClr val="bg1"/>
                </a:solidFill>
              </a:rPr>
              <a:t>Lotte Malmgaard</a:t>
            </a:r>
            <a:endParaRPr lang="da-DK" sz="1200" dirty="0">
              <a:solidFill>
                <a:schemeClr val="bg1"/>
              </a:solidFill>
            </a:endParaRPr>
          </a:p>
        </p:txBody>
      </p:sp>
    </p:spTree>
    <p:extLst>
      <p:ext uri="{BB962C8B-B14F-4D97-AF65-F5344CB8AC3E}">
        <p14:creationId xmlns:p14="http://schemas.microsoft.com/office/powerpoint/2010/main" val="3581459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7382" y="361840"/>
            <a:ext cx="8727521" cy="474872"/>
          </a:xfrm>
        </p:spPr>
        <p:txBody>
          <a:bodyPr/>
          <a:lstStyle/>
          <a:p>
            <a:r>
              <a:rPr lang="da-DK" dirty="0" smtClean="0"/>
              <a:t>SAM Regnskab - Årsafslutning</a:t>
            </a:r>
            <a:endParaRPr lang="da-DK" dirty="0"/>
          </a:p>
        </p:txBody>
      </p:sp>
      <p:sp>
        <p:nvSpPr>
          <p:cNvPr id="3" name="Pladsholder til indhold 2"/>
          <p:cNvSpPr>
            <a:spLocks noGrp="1"/>
          </p:cNvSpPr>
          <p:nvPr>
            <p:ph idx="1"/>
          </p:nvPr>
        </p:nvSpPr>
        <p:spPr>
          <a:xfrm>
            <a:off x="527381" y="874158"/>
            <a:ext cx="8871538" cy="5379179"/>
          </a:xfrm>
        </p:spPr>
        <p:txBody>
          <a:bodyPr/>
          <a:lstStyle/>
          <a:p>
            <a:pPr marL="0" lvl="2" indent="0">
              <a:buSzTx/>
              <a:buNone/>
            </a:pPr>
            <a:endParaRPr lang="da-DK" sz="2000" dirty="0" smtClean="0"/>
          </a:p>
          <a:p>
            <a:pPr marL="0" indent="0">
              <a:buNone/>
            </a:pPr>
            <a:r>
              <a:rPr lang="da-DK" dirty="0" smtClean="0"/>
              <a:t>Generelt </a:t>
            </a:r>
            <a:r>
              <a:rPr lang="da-DK" dirty="0"/>
              <a:t>om årsafslutning </a:t>
            </a:r>
            <a:r>
              <a:rPr lang="da-DK" dirty="0" smtClean="0"/>
              <a:t>2018</a:t>
            </a:r>
          </a:p>
          <a:p>
            <a:pPr marL="557213" lvl="2" indent="-285750">
              <a:buFont typeface="Wingdings" panose="05000000000000000000" pitchFamily="2" charset="2"/>
              <a:buChar char="§"/>
            </a:pPr>
            <a:r>
              <a:rPr lang="da-DK" sz="1800" dirty="0"/>
              <a:t>Der er ingen ændringer i forhold til årsafslutning 2017</a:t>
            </a:r>
          </a:p>
          <a:p>
            <a:pPr marL="557213" lvl="2" indent="-285750">
              <a:buFont typeface="Wingdings" panose="05000000000000000000" pitchFamily="2" charset="2"/>
              <a:buChar char="§"/>
            </a:pPr>
            <a:r>
              <a:rPr lang="da-DK" sz="1800" dirty="0" smtClean="0"/>
              <a:t>Statsregnskab </a:t>
            </a:r>
            <a:r>
              <a:rPr lang="da-DK" sz="1800" dirty="0"/>
              <a:t>holder informationsmøde </a:t>
            </a:r>
            <a:r>
              <a:rPr lang="da-DK" sz="1800" dirty="0" smtClean="0"/>
              <a:t>på Landgreven </a:t>
            </a:r>
            <a:r>
              <a:rPr lang="da-DK" sz="1800" dirty="0"/>
              <a:t>med deltagelse af Statens </a:t>
            </a:r>
            <a:r>
              <a:rPr lang="da-DK" sz="1800" dirty="0" smtClean="0"/>
              <a:t>Administration. Dato endnu ikke fastlagt.</a:t>
            </a:r>
            <a:endParaRPr lang="da-DK" sz="1800" dirty="0"/>
          </a:p>
          <a:p>
            <a:pPr marL="557213" lvl="2" indent="-285750">
              <a:buFont typeface="Wingdings" panose="05000000000000000000" pitchFamily="2" charset="2"/>
              <a:buChar char="§"/>
            </a:pPr>
            <a:r>
              <a:rPr lang="da-DK" sz="1800" dirty="0"/>
              <a:t>Hold jer i øvrigt som altid orienteret via </a:t>
            </a:r>
            <a:r>
              <a:rPr lang="da-DK" sz="1800" dirty="0" smtClean="0"/>
              <a:t>Moderniseringsstyrelsens www </a:t>
            </a:r>
            <a:endParaRPr lang="da-DK" sz="1800" dirty="0"/>
          </a:p>
          <a:p>
            <a:pPr marL="1200150" lvl="4" indent="-285750">
              <a:buFont typeface="Wingdings" panose="05000000000000000000" pitchFamily="2" charset="2"/>
              <a:buChar char="§"/>
            </a:pPr>
            <a:r>
              <a:rPr lang="da-DK" sz="1800" dirty="0"/>
              <a:t>”Vejledning om årsafslutning </a:t>
            </a:r>
            <a:r>
              <a:rPr lang="da-DK" sz="1800" dirty="0" smtClean="0"/>
              <a:t>2018 </a:t>
            </a:r>
            <a:endParaRPr lang="da-DK" sz="1800" dirty="0"/>
          </a:p>
          <a:p>
            <a:pPr marL="1200150" lvl="4" indent="-285750">
              <a:buFont typeface="Wingdings" panose="05000000000000000000" pitchFamily="2" charset="2"/>
              <a:buChar char="§"/>
            </a:pPr>
            <a:r>
              <a:rPr lang="da-DK" sz="1800" dirty="0"/>
              <a:t>Årsafslutning på løn </a:t>
            </a:r>
            <a:r>
              <a:rPr lang="da-DK" sz="1800" dirty="0" smtClean="0"/>
              <a:t>2018</a:t>
            </a:r>
            <a:endParaRPr lang="da-DK" sz="1800" dirty="0"/>
          </a:p>
          <a:p>
            <a:pPr marL="1200150" lvl="4" indent="-285750">
              <a:buFont typeface="Wingdings" panose="05000000000000000000" pitchFamily="2" charset="2"/>
              <a:buChar char="§"/>
            </a:pPr>
            <a:r>
              <a:rPr lang="da-DK" sz="1800" dirty="0"/>
              <a:t>Vejledning om årsafslutning </a:t>
            </a:r>
            <a:r>
              <a:rPr lang="da-DK" sz="1800" dirty="0" smtClean="0"/>
              <a:t>2018 </a:t>
            </a:r>
            <a:r>
              <a:rPr lang="da-DK" sz="1800" dirty="0"/>
              <a:t>i </a:t>
            </a:r>
            <a:r>
              <a:rPr lang="da-DK" sz="1800" dirty="0" smtClean="0"/>
              <a:t>Navision</a:t>
            </a:r>
          </a:p>
          <a:p>
            <a:pPr marL="656550" indent="-285750">
              <a:buFont typeface="Wingdings" panose="05000000000000000000" pitchFamily="2" charset="2"/>
              <a:buChar char="§"/>
            </a:pPr>
            <a:r>
              <a:rPr lang="da-DK" sz="1800" dirty="0" smtClean="0"/>
              <a:t>SAM har udvidet åbningstider i Årsafslutningsperioden. Se åbningstiderne på hjemmesiden.</a:t>
            </a:r>
            <a:endParaRPr lang="da-DK" sz="1800" dirty="0"/>
          </a:p>
        </p:txBody>
      </p:sp>
      <p:sp>
        <p:nvSpPr>
          <p:cNvPr id="4" name="Pladsholder til diasnummer 3"/>
          <p:cNvSpPr>
            <a:spLocks noGrp="1"/>
          </p:cNvSpPr>
          <p:nvPr>
            <p:ph type="sldNum" sz="quarter" idx="12"/>
          </p:nvPr>
        </p:nvSpPr>
        <p:spPr/>
        <p:txBody>
          <a:bodyPr/>
          <a:lstStyle/>
          <a:p>
            <a:fld id="{80AE25ED-097C-4BDC-A7CE-FA97BD9CA3B5}" type="slidenum">
              <a:rPr lang="da-DK" smtClean="0"/>
              <a:pPr/>
              <a:t>18</a:t>
            </a:fld>
            <a:endParaRPr lang="da-DK" dirty="0"/>
          </a:p>
        </p:txBody>
      </p:sp>
      <p:sp>
        <p:nvSpPr>
          <p:cNvPr id="5" name="Rektangel med enkelt afklippet hjørne 4"/>
          <p:cNvSpPr/>
          <p:nvPr/>
        </p:nvSpPr>
        <p:spPr bwMode="auto">
          <a:xfrm rot="10800000">
            <a:off x="9254903" y="0"/>
            <a:ext cx="2232248" cy="3861048"/>
          </a:xfrm>
          <a:prstGeom prst="snip1Rect">
            <a:avLst/>
          </a:prstGeom>
          <a:solidFill>
            <a:schemeClr val="tx2"/>
          </a:solidFill>
          <a:ln w="6350"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smtClean="0">
              <a:ln>
                <a:noFill/>
              </a:ln>
              <a:solidFill>
                <a:schemeClr val="bg1"/>
              </a:solidFill>
              <a:effectLst/>
              <a:latin typeface="Arial" charset="0"/>
            </a:endParaRPr>
          </a:p>
        </p:txBody>
      </p:sp>
      <p:sp>
        <p:nvSpPr>
          <p:cNvPr id="6" name="Tekstboks 5"/>
          <p:cNvSpPr txBox="1"/>
          <p:nvPr/>
        </p:nvSpPr>
        <p:spPr>
          <a:xfrm>
            <a:off x="9398919" y="188641"/>
            <a:ext cx="1944216" cy="3739485"/>
          </a:xfrm>
          <a:prstGeom prst="rect">
            <a:avLst/>
          </a:prstGeom>
          <a:noFill/>
        </p:spPr>
        <p:txBody>
          <a:bodyPr wrap="square" lIns="0" tIns="0" rIns="0" bIns="0" rtlCol="0">
            <a:spAutoFit/>
          </a:bodyPr>
          <a:lstStyle/>
          <a:p>
            <a:pPr algn="ctr">
              <a:lnSpc>
                <a:spcPct val="100000"/>
              </a:lnSpc>
              <a:spcBef>
                <a:spcPts val="1100"/>
              </a:spcBef>
            </a:pPr>
            <a:r>
              <a:rPr lang="da-DK" sz="2000" b="1" dirty="0" smtClean="0">
                <a:solidFill>
                  <a:schemeClr val="bg1"/>
                </a:solidFill>
              </a:rPr>
              <a:t>Regnskab</a:t>
            </a:r>
          </a:p>
          <a:p>
            <a:pPr algn="ctr">
              <a:lnSpc>
                <a:spcPct val="100000"/>
              </a:lnSpc>
              <a:spcBef>
                <a:spcPts val="1100"/>
              </a:spcBef>
            </a:pPr>
            <a:r>
              <a:rPr lang="da-DK" sz="1200" b="1" dirty="0" smtClean="0">
                <a:solidFill>
                  <a:schemeClr val="bg1"/>
                </a:solidFill>
              </a:rPr>
              <a:t>Kontorchef</a:t>
            </a:r>
            <a:r>
              <a:rPr lang="da-DK" sz="1200" dirty="0" smtClean="0">
                <a:solidFill>
                  <a:schemeClr val="bg1"/>
                </a:solidFill>
              </a:rPr>
              <a:t/>
            </a:r>
            <a:br>
              <a:rPr lang="da-DK" sz="1200" dirty="0" smtClean="0">
                <a:solidFill>
                  <a:schemeClr val="bg1"/>
                </a:solidFill>
              </a:rPr>
            </a:br>
            <a:r>
              <a:rPr lang="da-DK" sz="1200" dirty="0" smtClean="0">
                <a:solidFill>
                  <a:schemeClr val="bg1"/>
                </a:solidFill>
              </a:rPr>
              <a:t>Jan </a:t>
            </a:r>
            <a:r>
              <a:rPr lang="da-DK" sz="1200" dirty="0">
                <a:solidFill>
                  <a:schemeClr val="bg1"/>
                </a:solidFill>
              </a:rPr>
              <a:t>M</a:t>
            </a:r>
            <a:r>
              <a:rPr lang="da-DK" sz="1200" dirty="0" smtClean="0">
                <a:solidFill>
                  <a:schemeClr val="bg1"/>
                </a:solidFill>
              </a:rPr>
              <a:t>elchiorsen</a:t>
            </a:r>
            <a:br>
              <a:rPr lang="da-DK" sz="1200" dirty="0" smtClean="0">
                <a:solidFill>
                  <a:schemeClr val="bg1"/>
                </a:solidFill>
              </a:rPr>
            </a:br>
            <a:r>
              <a:rPr lang="da-DK" sz="1200" dirty="0" smtClean="0">
                <a:solidFill>
                  <a:schemeClr val="bg1"/>
                </a:solidFill>
              </a:rPr>
              <a:t>Gitte Beltoft</a:t>
            </a:r>
            <a:br>
              <a:rPr lang="da-DK" sz="1200" dirty="0" smtClean="0">
                <a:solidFill>
                  <a:schemeClr val="bg1"/>
                </a:solidFill>
              </a:rPr>
            </a:br>
            <a:endParaRPr lang="da-DK" sz="1200" dirty="0" smtClean="0">
              <a:solidFill>
                <a:schemeClr val="bg1"/>
              </a:solidFill>
            </a:endParaRPr>
          </a:p>
          <a:p>
            <a:pPr algn="ctr">
              <a:lnSpc>
                <a:spcPct val="100000"/>
              </a:lnSpc>
              <a:spcBef>
                <a:spcPts val="1100"/>
              </a:spcBef>
            </a:pPr>
            <a:r>
              <a:rPr lang="da-DK" sz="1200" b="1" dirty="0" smtClean="0">
                <a:solidFill>
                  <a:schemeClr val="bg1"/>
                </a:solidFill>
              </a:rPr>
              <a:t>Kreditor 1</a:t>
            </a:r>
            <a:r>
              <a:rPr lang="da-DK" sz="1200" dirty="0" smtClean="0">
                <a:solidFill>
                  <a:schemeClr val="bg1"/>
                </a:solidFill>
              </a:rPr>
              <a:t/>
            </a:r>
            <a:br>
              <a:rPr lang="da-DK" sz="1200" dirty="0" smtClean="0">
                <a:solidFill>
                  <a:schemeClr val="bg1"/>
                </a:solidFill>
              </a:rPr>
            </a:br>
            <a:r>
              <a:rPr lang="da-DK" sz="1200" dirty="0" smtClean="0">
                <a:solidFill>
                  <a:schemeClr val="bg1"/>
                </a:solidFill>
              </a:rPr>
              <a:t>Lene Kristensen</a:t>
            </a:r>
          </a:p>
          <a:p>
            <a:pPr algn="ctr">
              <a:lnSpc>
                <a:spcPct val="100000"/>
              </a:lnSpc>
              <a:spcBef>
                <a:spcPts val="1100"/>
              </a:spcBef>
            </a:pPr>
            <a:r>
              <a:rPr lang="da-DK" sz="1200" b="1" dirty="0" smtClean="0">
                <a:solidFill>
                  <a:schemeClr val="bg1"/>
                </a:solidFill>
              </a:rPr>
              <a:t>Kreditor 2</a:t>
            </a:r>
            <a:r>
              <a:rPr lang="da-DK" sz="1200" dirty="0" smtClean="0">
                <a:solidFill>
                  <a:schemeClr val="bg1"/>
                </a:solidFill>
              </a:rPr>
              <a:t/>
            </a:r>
            <a:br>
              <a:rPr lang="da-DK" sz="1200" dirty="0" smtClean="0">
                <a:solidFill>
                  <a:schemeClr val="bg1"/>
                </a:solidFill>
              </a:rPr>
            </a:br>
            <a:r>
              <a:rPr lang="da-DK" sz="1200" dirty="0" smtClean="0">
                <a:solidFill>
                  <a:schemeClr val="bg1"/>
                </a:solidFill>
              </a:rPr>
              <a:t>Lone Sørensen</a:t>
            </a:r>
          </a:p>
          <a:p>
            <a:pPr algn="ctr">
              <a:lnSpc>
                <a:spcPct val="100000"/>
              </a:lnSpc>
              <a:spcBef>
                <a:spcPts val="1100"/>
              </a:spcBef>
            </a:pPr>
            <a:r>
              <a:rPr lang="da-DK" sz="1200" b="1" dirty="0" smtClean="0">
                <a:solidFill>
                  <a:schemeClr val="bg1"/>
                </a:solidFill>
              </a:rPr>
              <a:t>Finans 1</a:t>
            </a:r>
            <a:r>
              <a:rPr lang="da-DK" sz="1200" dirty="0" smtClean="0">
                <a:solidFill>
                  <a:schemeClr val="bg1"/>
                </a:solidFill>
              </a:rPr>
              <a:t/>
            </a:r>
            <a:br>
              <a:rPr lang="da-DK" sz="1200" dirty="0" smtClean="0">
                <a:solidFill>
                  <a:schemeClr val="bg1"/>
                </a:solidFill>
              </a:rPr>
            </a:br>
            <a:r>
              <a:rPr lang="da-DK" sz="1200" dirty="0" smtClean="0">
                <a:solidFill>
                  <a:schemeClr val="bg1"/>
                </a:solidFill>
              </a:rPr>
              <a:t>Ellen Ninna Hansen</a:t>
            </a:r>
          </a:p>
          <a:p>
            <a:pPr algn="ctr">
              <a:lnSpc>
                <a:spcPct val="100000"/>
              </a:lnSpc>
              <a:spcBef>
                <a:spcPts val="1100"/>
              </a:spcBef>
            </a:pPr>
            <a:r>
              <a:rPr lang="da-DK" sz="1200" b="1" dirty="0" smtClean="0">
                <a:solidFill>
                  <a:schemeClr val="bg1"/>
                </a:solidFill>
              </a:rPr>
              <a:t>Finans 2</a:t>
            </a:r>
            <a:r>
              <a:rPr lang="da-DK" sz="1200" dirty="0">
                <a:solidFill>
                  <a:schemeClr val="bg1"/>
                </a:solidFill>
              </a:rPr>
              <a:t/>
            </a:r>
            <a:br>
              <a:rPr lang="da-DK" sz="1200" dirty="0">
                <a:solidFill>
                  <a:schemeClr val="bg1"/>
                </a:solidFill>
              </a:rPr>
            </a:br>
            <a:r>
              <a:rPr lang="da-DK" sz="1200" dirty="0" smtClean="0">
                <a:solidFill>
                  <a:schemeClr val="bg1"/>
                </a:solidFill>
              </a:rPr>
              <a:t>Barbara Arnskov</a:t>
            </a:r>
          </a:p>
          <a:p>
            <a:pPr algn="ctr">
              <a:lnSpc>
                <a:spcPct val="100000"/>
              </a:lnSpc>
              <a:spcBef>
                <a:spcPts val="1100"/>
              </a:spcBef>
            </a:pPr>
            <a:r>
              <a:rPr lang="da-DK" sz="1200" b="1" dirty="0" smtClean="0">
                <a:solidFill>
                  <a:schemeClr val="bg1"/>
                </a:solidFill>
              </a:rPr>
              <a:t>Økonomi</a:t>
            </a:r>
            <a:r>
              <a:rPr lang="da-DK" sz="1200" dirty="0">
                <a:solidFill>
                  <a:schemeClr val="bg1"/>
                </a:solidFill>
              </a:rPr>
              <a:t/>
            </a:r>
            <a:br>
              <a:rPr lang="da-DK" sz="1200" dirty="0">
                <a:solidFill>
                  <a:schemeClr val="bg1"/>
                </a:solidFill>
              </a:rPr>
            </a:br>
            <a:r>
              <a:rPr lang="da-DK" sz="1200" dirty="0" smtClean="0">
                <a:solidFill>
                  <a:schemeClr val="bg1"/>
                </a:solidFill>
              </a:rPr>
              <a:t>Lotte Malmgaard</a:t>
            </a:r>
            <a:endParaRPr lang="da-DK" sz="1200" dirty="0">
              <a:solidFill>
                <a:schemeClr val="bg1"/>
              </a:solidFill>
            </a:endParaRPr>
          </a:p>
        </p:txBody>
      </p:sp>
    </p:spTree>
    <p:extLst>
      <p:ext uri="{BB962C8B-B14F-4D97-AF65-F5344CB8AC3E}">
        <p14:creationId xmlns:p14="http://schemas.microsoft.com/office/powerpoint/2010/main" val="3574947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 xmlns:a16="http://schemas.microsoft.com/office/drawing/2014/main" id="{3DB34D0E-0268-4536-AF00-531FED3D584D}"/>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3" t="2325" r="-314" b="14229"/>
          <a:stretch/>
        </p:blipFill>
        <p:spPr>
          <a:xfrm>
            <a:off x="263352" y="180974"/>
            <a:ext cx="11715288" cy="6497025"/>
          </a:xfrm>
        </p:spPr>
      </p:pic>
      <p:sp>
        <p:nvSpPr>
          <p:cNvPr id="7" name="Text Placeholder 6">
            <a:extLst>
              <a:ext uri="{FF2B5EF4-FFF2-40B4-BE49-F238E27FC236}">
                <a16:creationId xmlns="" xmlns:a16="http://schemas.microsoft.com/office/drawing/2014/main" id="{FD7E1DAB-E505-4C58-A64A-8A38DFBC15FB}"/>
              </a:ext>
            </a:extLst>
          </p:cNvPr>
          <p:cNvSpPr>
            <a:spLocks noGrp="1"/>
          </p:cNvSpPr>
          <p:nvPr>
            <p:ph type="body" sz="quarter" idx="11"/>
          </p:nvPr>
        </p:nvSpPr>
        <p:spPr/>
        <p:txBody>
          <a:bodyPr/>
          <a:lstStyle/>
          <a:p>
            <a:endParaRPr lang="da-DK" dirty="0" smtClean="0"/>
          </a:p>
          <a:p>
            <a:endParaRPr lang="da-DK" dirty="0"/>
          </a:p>
          <a:p>
            <a:r>
              <a:rPr lang="da-DK" dirty="0" smtClean="0"/>
              <a:t>Oktober 2018</a:t>
            </a:r>
            <a:endParaRPr lang="da-DK" dirty="0"/>
          </a:p>
        </p:txBody>
      </p:sp>
      <p:sp>
        <p:nvSpPr>
          <p:cNvPr id="5" name="Title 4">
            <a:extLst>
              <a:ext uri="{FF2B5EF4-FFF2-40B4-BE49-F238E27FC236}">
                <a16:creationId xmlns="" xmlns:a16="http://schemas.microsoft.com/office/drawing/2014/main" id="{257B7A58-09A0-46FC-9378-907FE1597D9D}"/>
              </a:ext>
            </a:extLst>
          </p:cNvPr>
          <p:cNvSpPr>
            <a:spLocks noGrp="1"/>
          </p:cNvSpPr>
          <p:nvPr>
            <p:ph type="title"/>
          </p:nvPr>
        </p:nvSpPr>
        <p:spPr/>
        <p:txBody>
          <a:bodyPr>
            <a:normAutofit fontScale="90000"/>
          </a:bodyPr>
          <a:lstStyle/>
          <a:p>
            <a:r>
              <a:rPr lang="da-DK" dirty="0" smtClean="0"/>
              <a:t>Status – Kunder og Kvalitet</a:t>
            </a:r>
            <a:br>
              <a:rPr lang="da-DK" dirty="0" smtClean="0"/>
            </a:br>
            <a:r>
              <a:rPr lang="da-DK" dirty="0" smtClean="0"/>
              <a:t/>
            </a:r>
            <a:br>
              <a:rPr lang="da-DK" dirty="0" smtClean="0"/>
            </a:br>
            <a:endParaRPr lang="da-DK" dirty="0"/>
          </a:p>
        </p:txBody>
      </p:sp>
      <p:sp>
        <p:nvSpPr>
          <p:cNvPr id="8" name="Text Placeholder 7">
            <a:extLst>
              <a:ext uri="{FF2B5EF4-FFF2-40B4-BE49-F238E27FC236}">
                <a16:creationId xmlns="" xmlns:a16="http://schemas.microsoft.com/office/drawing/2014/main" id="{3B377EFA-5470-478F-B202-0409EF45DD16}"/>
              </a:ext>
            </a:extLst>
          </p:cNvPr>
          <p:cNvSpPr>
            <a:spLocks noGrp="1"/>
          </p:cNvSpPr>
          <p:nvPr>
            <p:ph type="body" sz="quarter" idx="14"/>
          </p:nvPr>
        </p:nvSpPr>
        <p:spPr/>
        <p:txBody>
          <a:bodyPr/>
          <a:lstStyle/>
          <a:p>
            <a:endParaRPr lang="da-DK" dirty="0"/>
          </a:p>
        </p:txBody>
      </p:sp>
      <p:sp>
        <p:nvSpPr>
          <p:cNvPr id="4" name="Slide Number Placeholder 3">
            <a:extLst>
              <a:ext uri="{FF2B5EF4-FFF2-40B4-BE49-F238E27FC236}">
                <a16:creationId xmlns="" xmlns:a16="http://schemas.microsoft.com/office/drawing/2014/main" id="{06EAD537-0EC0-49ED-AD3F-099468C3E145}"/>
              </a:ext>
            </a:extLst>
          </p:cNvPr>
          <p:cNvSpPr>
            <a:spLocks noGrp="1"/>
          </p:cNvSpPr>
          <p:nvPr>
            <p:ph type="sldNum" sz="quarter" idx="4294967295"/>
          </p:nvPr>
        </p:nvSpPr>
        <p:spPr>
          <a:xfrm>
            <a:off x="0" y="6911975"/>
            <a:ext cx="0" cy="0"/>
          </a:xfrm>
        </p:spPr>
        <p:txBody>
          <a:bodyPr/>
          <a:lstStyle/>
          <a:p>
            <a:fld id="{80AE25ED-097C-4BDC-A7CE-FA97BD9CA3B5}" type="slidenum">
              <a:rPr lang="da-DK" smtClean="0"/>
              <a:pPr/>
              <a:t>19</a:t>
            </a:fld>
            <a:endParaRPr lang="da-DK" dirty="0"/>
          </a:p>
        </p:txBody>
      </p:sp>
    </p:spTree>
    <p:extLst>
      <p:ext uri="{BB962C8B-B14F-4D97-AF65-F5344CB8AC3E}">
        <p14:creationId xmlns:p14="http://schemas.microsoft.com/office/powerpoint/2010/main" val="3929297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35567" y="538164"/>
            <a:ext cx="10318751" cy="514573"/>
          </a:xfrm>
        </p:spPr>
        <p:txBody>
          <a:bodyPr/>
          <a:lstStyle/>
          <a:p>
            <a:r>
              <a:rPr lang="da-DK" dirty="0" smtClean="0"/>
              <a:t>Dagsorden</a:t>
            </a:r>
            <a:br>
              <a:rPr lang="da-DK" dirty="0" smtClean="0"/>
            </a:br>
            <a:endParaRPr lang="da-DK" dirty="0"/>
          </a:p>
        </p:txBody>
      </p:sp>
      <p:sp>
        <p:nvSpPr>
          <p:cNvPr id="3" name="Pladsholder til indhold 2"/>
          <p:cNvSpPr>
            <a:spLocks noGrp="1"/>
          </p:cNvSpPr>
          <p:nvPr>
            <p:ph idx="1"/>
          </p:nvPr>
        </p:nvSpPr>
        <p:spPr>
          <a:xfrm>
            <a:off x="623393" y="1458913"/>
            <a:ext cx="11329259" cy="4443412"/>
          </a:xfrm>
        </p:spPr>
        <p:txBody>
          <a:bodyPr/>
          <a:lstStyle/>
          <a:p>
            <a:pPr marL="0" indent="0">
              <a:buNone/>
            </a:pPr>
            <a:endParaRPr lang="da-DK" b="0" dirty="0" smtClean="0"/>
          </a:p>
          <a:p>
            <a:pPr marL="457200" indent="-457200">
              <a:buFont typeface="+mj-lt"/>
              <a:buAutoNum type="arabicPeriod"/>
            </a:pPr>
            <a:r>
              <a:rPr lang="da-DK" b="0" dirty="0" smtClean="0"/>
              <a:t>Indledning / Trolle</a:t>
            </a:r>
          </a:p>
          <a:p>
            <a:pPr marL="457200" lvl="0" indent="-457200">
              <a:buFont typeface="+mj-lt"/>
              <a:buAutoNum type="arabicPeriod"/>
            </a:pPr>
            <a:r>
              <a:rPr lang="da-DK" b="0" dirty="0" smtClean="0"/>
              <a:t>SKS teamet præsenterer den nye regnskabserklæring / Michael Pedersen</a:t>
            </a:r>
          </a:p>
          <a:p>
            <a:pPr marL="457200" lvl="0" indent="-457200">
              <a:buFont typeface="+mj-lt"/>
              <a:buAutoNum type="arabicPeriod"/>
            </a:pPr>
            <a:r>
              <a:rPr lang="da-DK" b="0" dirty="0" smtClean="0"/>
              <a:t>Status på driften fra </a:t>
            </a:r>
            <a:r>
              <a:rPr lang="da-DK" b="0" dirty="0" err="1" smtClean="0"/>
              <a:t>SAM’s</a:t>
            </a:r>
            <a:r>
              <a:rPr lang="da-DK" b="0" dirty="0" smtClean="0"/>
              <a:t> funktionsområder /Jan &amp; Christian </a:t>
            </a:r>
          </a:p>
          <a:p>
            <a:pPr marL="457200" lvl="0" indent="-457200">
              <a:buFont typeface="+mj-lt"/>
              <a:buAutoNum type="arabicPeriod"/>
            </a:pPr>
            <a:r>
              <a:rPr lang="da-DK" b="0" dirty="0" smtClean="0"/>
              <a:t>Status på igangværende kundeaktiviteter / Per</a:t>
            </a:r>
          </a:p>
          <a:p>
            <a:pPr marL="457200" lvl="0" indent="-457200">
              <a:buFont typeface="+mj-lt"/>
              <a:buAutoNum type="arabicPeriod"/>
            </a:pPr>
            <a:r>
              <a:rPr lang="da-DK" b="0" dirty="0" smtClean="0"/>
              <a:t>Præsentation af kundeportal og tilpasset kontraktmodel / Per</a:t>
            </a:r>
          </a:p>
          <a:p>
            <a:pPr marL="457200" lvl="0" indent="-457200">
              <a:buFont typeface="+mj-lt"/>
              <a:buAutoNum type="arabicPeriod"/>
            </a:pPr>
            <a:r>
              <a:rPr lang="da-DK" b="0" dirty="0" smtClean="0"/>
              <a:t>KTU 2018 resultater og handlingsplan præsenteres/ Trolle</a:t>
            </a:r>
          </a:p>
          <a:p>
            <a:pPr marL="457200" indent="-457200">
              <a:buFont typeface="+mj-lt"/>
              <a:buAutoNum type="arabicPeriod"/>
            </a:pPr>
            <a:r>
              <a:rPr lang="da-DK" b="0" dirty="0" smtClean="0"/>
              <a:t>Eventuelt</a:t>
            </a:r>
          </a:p>
          <a:p>
            <a:pPr marL="285750" indent="-285750">
              <a:buFont typeface="Arial" panose="020B0604020202020204" pitchFamily="34" charset="0"/>
              <a:buChar char="•"/>
            </a:pPr>
            <a:endParaRPr lang="da-DK" b="0" dirty="0" smtClean="0"/>
          </a:p>
          <a:p>
            <a:endParaRPr lang="da-DK" b="0" dirty="0"/>
          </a:p>
          <a:p>
            <a:pPr marL="0" indent="0">
              <a:buNone/>
            </a:pPr>
            <a:r>
              <a:rPr lang="da-DK" b="0" dirty="0" smtClean="0"/>
              <a:t>  </a:t>
            </a:r>
          </a:p>
          <a:p>
            <a:endParaRPr lang="da-DK" dirty="0" smtClean="0"/>
          </a:p>
          <a:p>
            <a:endParaRPr lang="da-DK" dirty="0"/>
          </a:p>
        </p:txBody>
      </p:sp>
      <p:sp>
        <p:nvSpPr>
          <p:cNvPr id="4" name="Pladsholder til diasnummer 3"/>
          <p:cNvSpPr>
            <a:spLocks noGrp="1"/>
          </p:cNvSpPr>
          <p:nvPr>
            <p:ph type="sldNum" sz="quarter" idx="12"/>
          </p:nvPr>
        </p:nvSpPr>
        <p:spPr/>
        <p:txBody>
          <a:bodyPr/>
          <a:lstStyle/>
          <a:p>
            <a:fld id="{0B6ECE14-DE6A-47DB-A2E9-53D91F6F3E38}" type="slidenum">
              <a:rPr lang="da-DK" smtClean="0"/>
              <a:pPr/>
              <a:t>2</a:t>
            </a:fld>
            <a:endParaRPr lang="da-DK" dirty="0"/>
          </a:p>
        </p:txBody>
      </p:sp>
    </p:spTree>
    <p:extLst>
      <p:ext uri="{BB962C8B-B14F-4D97-AF65-F5344CB8AC3E}">
        <p14:creationId xmlns:p14="http://schemas.microsoft.com/office/powerpoint/2010/main" val="1247484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7384" y="361840"/>
            <a:ext cx="9313032" cy="474872"/>
          </a:xfrm>
        </p:spPr>
        <p:txBody>
          <a:bodyPr/>
          <a:lstStyle/>
          <a:p>
            <a:r>
              <a:rPr lang="da-DK" dirty="0" smtClean="0"/>
              <a:t>Kunder og kvalitet</a:t>
            </a:r>
            <a:endParaRPr lang="da-DK" dirty="0"/>
          </a:p>
        </p:txBody>
      </p:sp>
      <p:sp>
        <p:nvSpPr>
          <p:cNvPr id="3" name="Pladsholder til indhold 2"/>
          <p:cNvSpPr>
            <a:spLocks noGrp="1"/>
          </p:cNvSpPr>
          <p:nvPr>
            <p:ph idx="1"/>
          </p:nvPr>
        </p:nvSpPr>
        <p:spPr>
          <a:xfrm>
            <a:off x="527381" y="1067622"/>
            <a:ext cx="8552235" cy="5169691"/>
          </a:xfrm>
        </p:spPr>
        <p:txBody>
          <a:bodyPr/>
          <a:lstStyle/>
          <a:p>
            <a:pPr marL="0" lvl="2" indent="0">
              <a:buSzTx/>
              <a:buNone/>
            </a:pPr>
            <a:endParaRPr lang="da-DK" sz="1400" dirty="0" smtClean="0"/>
          </a:p>
          <a:p>
            <a:pPr marL="342900" lvl="2" indent="-342900">
              <a:buSzTx/>
            </a:pPr>
            <a:endParaRPr lang="da-DK" dirty="0"/>
          </a:p>
          <a:p>
            <a:pPr marL="0" lvl="2" indent="0">
              <a:buSzTx/>
              <a:buNone/>
            </a:pPr>
            <a:endParaRPr lang="da-DK" sz="2000" dirty="0" smtClean="0"/>
          </a:p>
          <a:p>
            <a:pPr marL="0" lvl="2" indent="0">
              <a:buSzTx/>
              <a:buNone/>
            </a:pPr>
            <a:endParaRPr lang="da-DK" sz="2000" dirty="0"/>
          </a:p>
          <a:p>
            <a:pPr marL="0" lvl="2" indent="0">
              <a:buSzTx/>
              <a:buNone/>
            </a:pPr>
            <a:endParaRPr lang="da-DK" sz="2000" dirty="0" smtClean="0"/>
          </a:p>
        </p:txBody>
      </p:sp>
      <p:sp>
        <p:nvSpPr>
          <p:cNvPr id="4" name="Pladsholder til diasnummer 3"/>
          <p:cNvSpPr>
            <a:spLocks noGrp="1"/>
          </p:cNvSpPr>
          <p:nvPr>
            <p:ph type="sldNum" sz="quarter" idx="12"/>
          </p:nvPr>
        </p:nvSpPr>
        <p:spPr/>
        <p:txBody>
          <a:bodyPr/>
          <a:lstStyle/>
          <a:p>
            <a:fld id="{80AE25ED-097C-4BDC-A7CE-FA97BD9CA3B5}" type="slidenum">
              <a:rPr lang="da-DK" smtClean="0"/>
              <a:pPr/>
              <a:t>20</a:t>
            </a:fld>
            <a:endParaRPr lang="da-DK" dirty="0"/>
          </a:p>
        </p:txBody>
      </p:sp>
      <p:sp>
        <p:nvSpPr>
          <p:cNvPr id="5" name="Rektangel med enkelt afklippet hjørne 4"/>
          <p:cNvSpPr/>
          <p:nvPr/>
        </p:nvSpPr>
        <p:spPr bwMode="auto">
          <a:xfrm rot="10800000">
            <a:off x="9398922" y="0"/>
            <a:ext cx="2088227" cy="3176972"/>
          </a:xfrm>
          <a:prstGeom prst="snip1Rect">
            <a:avLst/>
          </a:prstGeom>
          <a:solidFill>
            <a:schemeClr val="tx2"/>
          </a:solidFill>
          <a:ln w="6350"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endParaRPr lang="da-DK" sz="2000" dirty="0" smtClean="0">
              <a:solidFill>
                <a:srgbClr val="FFFFFF"/>
              </a:solidFill>
            </a:endParaRPr>
          </a:p>
        </p:txBody>
      </p:sp>
      <p:sp>
        <p:nvSpPr>
          <p:cNvPr id="6" name="Tekstboks 5"/>
          <p:cNvSpPr txBox="1"/>
          <p:nvPr/>
        </p:nvSpPr>
        <p:spPr>
          <a:xfrm>
            <a:off x="9398924" y="188641"/>
            <a:ext cx="2169689" cy="2534027"/>
          </a:xfrm>
          <a:prstGeom prst="rect">
            <a:avLst/>
          </a:prstGeom>
          <a:noFill/>
        </p:spPr>
        <p:txBody>
          <a:bodyPr wrap="square" lIns="0" tIns="0" rIns="0" bIns="0" rtlCol="0">
            <a:spAutoFit/>
          </a:bodyPr>
          <a:lstStyle/>
          <a:p>
            <a:pPr algn="ctr">
              <a:lnSpc>
                <a:spcPct val="100000"/>
              </a:lnSpc>
              <a:spcBef>
                <a:spcPts val="1100"/>
              </a:spcBef>
            </a:pPr>
            <a:r>
              <a:rPr lang="da-DK" sz="2000" b="1" dirty="0" smtClean="0">
                <a:solidFill>
                  <a:srgbClr val="FFFFFF"/>
                </a:solidFill>
              </a:rPr>
              <a:t>KOK</a:t>
            </a:r>
          </a:p>
          <a:p>
            <a:pPr algn="ctr">
              <a:lnSpc>
                <a:spcPct val="100000"/>
              </a:lnSpc>
              <a:spcBef>
                <a:spcPts val="1100"/>
              </a:spcBef>
            </a:pPr>
            <a:r>
              <a:rPr lang="da-DK" sz="1200" b="1" dirty="0" smtClean="0">
                <a:solidFill>
                  <a:srgbClr val="FFFFFF"/>
                </a:solidFill>
              </a:rPr>
              <a:t>Kontorchef</a:t>
            </a:r>
            <a:r>
              <a:rPr lang="da-DK" sz="1200" dirty="0" smtClean="0">
                <a:solidFill>
                  <a:srgbClr val="FFFFFF"/>
                </a:solidFill>
              </a:rPr>
              <a:t/>
            </a:r>
            <a:br>
              <a:rPr lang="da-DK" sz="1200" dirty="0" smtClean="0">
                <a:solidFill>
                  <a:srgbClr val="FFFFFF"/>
                </a:solidFill>
              </a:rPr>
            </a:br>
            <a:r>
              <a:rPr lang="da-DK" sz="1200" dirty="0" smtClean="0">
                <a:solidFill>
                  <a:srgbClr val="FFFFFF"/>
                </a:solidFill>
              </a:rPr>
              <a:t>Per Helmer Roos</a:t>
            </a:r>
            <a:br>
              <a:rPr lang="da-DK" sz="1200" dirty="0" smtClean="0">
                <a:solidFill>
                  <a:srgbClr val="FFFFFF"/>
                </a:solidFill>
              </a:rPr>
            </a:br>
            <a:endParaRPr lang="da-DK" sz="1200" dirty="0" smtClean="0">
              <a:solidFill>
                <a:srgbClr val="FFFFFF"/>
              </a:solidFill>
            </a:endParaRPr>
          </a:p>
          <a:p>
            <a:pPr algn="ctr">
              <a:lnSpc>
                <a:spcPct val="100000"/>
              </a:lnSpc>
              <a:spcBef>
                <a:spcPts val="1100"/>
              </a:spcBef>
            </a:pPr>
            <a:r>
              <a:rPr lang="da-DK" sz="1200" b="1" dirty="0" smtClean="0">
                <a:solidFill>
                  <a:srgbClr val="FFFFFF"/>
                </a:solidFill>
              </a:rPr>
              <a:t>Controllerteam</a:t>
            </a:r>
            <a:r>
              <a:rPr lang="da-DK" sz="1200" dirty="0" smtClean="0">
                <a:solidFill>
                  <a:srgbClr val="FFFFFF"/>
                </a:solidFill>
              </a:rPr>
              <a:t/>
            </a:r>
            <a:br>
              <a:rPr lang="da-DK" sz="1200" dirty="0" smtClean="0">
                <a:solidFill>
                  <a:srgbClr val="FFFFFF"/>
                </a:solidFill>
              </a:rPr>
            </a:br>
            <a:r>
              <a:rPr lang="da-DK" sz="1200" dirty="0" smtClean="0">
                <a:solidFill>
                  <a:srgbClr val="FFFFFF"/>
                </a:solidFill>
              </a:rPr>
              <a:t>Mette Larsen</a:t>
            </a:r>
          </a:p>
          <a:p>
            <a:pPr algn="ctr">
              <a:lnSpc>
                <a:spcPct val="100000"/>
              </a:lnSpc>
              <a:spcBef>
                <a:spcPts val="1100"/>
              </a:spcBef>
            </a:pPr>
            <a:r>
              <a:rPr lang="da-DK" sz="1200" b="1" dirty="0" smtClean="0">
                <a:solidFill>
                  <a:srgbClr val="FFFFFF"/>
                </a:solidFill>
              </a:rPr>
              <a:t>Optimering og Kvalitet</a:t>
            </a:r>
            <a:r>
              <a:rPr lang="da-DK" sz="1200" dirty="0" smtClean="0">
                <a:solidFill>
                  <a:srgbClr val="FFFFFF"/>
                </a:solidFill>
              </a:rPr>
              <a:t/>
            </a:r>
            <a:br>
              <a:rPr lang="da-DK" sz="1200" dirty="0" smtClean="0">
                <a:solidFill>
                  <a:srgbClr val="FFFFFF"/>
                </a:solidFill>
              </a:rPr>
            </a:br>
            <a:r>
              <a:rPr lang="da-DK" sz="1200" dirty="0" smtClean="0">
                <a:solidFill>
                  <a:srgbClr val="FFFFFF"/>
                </a:solidFill>
              </a:rPr>
              <a:t>Niels-Christian Hegelund</a:t>
            </a:r>
          </a:p>
          <a:p>
            <a:pPr algn="ctr">
              <a:lnSpc>
                <a:spcPct val="100000"/>
              </a:lnSpc>
              <a:spcBef>
                <a:spcPts val="1100"/>
              </a:spcBef>
            </a:pPr>
            <a:r>
              <a:rPr lang="da-DK" sz="1200" b="1" dirty="0" err="1" smtClean="0">
                <a:solidFill>
                  <a:srgbClr val="FFFFFF"/>
                </a:solidFill>
              </a:rPr>
              <a:t>ServiceDesk</a:t>
            </a:r>
            <a:r>
              <a:rPr lang="da-DK" sz="1200" dirty="0" smtClean="0">
                <a:solidFill>
                  <a:srgbClr val="FFFFFF"/>
                </a:solidFill>
              </a:rPr>
              <a:t/>
            </a:r>
            <a:br>
              <a:rPr lang="da-DK" sz="1200" dirty="0" smtClean="0">
                <a:solidFill>
                  <a:srgbClr val="FFFFFF"/>
                </a:solidFill>
              </a:rPr>
            </a:br>
            <a:r>
              <a:rPr lang="da-DK" sz="1200" dirty="0" smtClean="0">
                <a:solidFill>
                  <a:srgbClr val="FFFFFF"/>
                </a:solidFill>
              </a:rPr>
              <a:t>Karina Frederiksen</a:t>
            </a:r>
          </a:p>
        </p:txBody>
      </p:sp>
      <p:sp>
        <p:nvSpPr>
          <p:cNvPr id="8" name="Pladsholder til indhold 2"/>
          <p:cNvSpPr txBox="1">
            <a:spLocks/>
          </p:cNvSpPr>
          <p:nvPr/>
        </p:nvSpPr>
        <p:spPr bwMode="auto">
          <a:xfrm>
            <a:off x="701675" y="1449388"/>
            <a:ext cx="10784483"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a:buFont typeface="Wingdings" panose="05000000000000000000" pitchFamily="2" charset="2"/>
              <a:buChar char="§"/>
            </a:pPr>
            <a:r>
              <a:rPr lang="da-DK" kern="0" dirty="0" smtClean="0"/>
              <a:t>Overtagelsen af systemsupporten fra MODST i fuld gang</a:t>
            </a:r>
          </a:p>
          <a:p>
            <a:pPr>
              <a:buFont typeface="Wingdings" panose="05000000000000000000" pitchFamily="2" charset="2"/>
              <a:buChar char="§"/>
            </a:pPr>
            <a:r>
              <a:rPr lang="da-DK" kern="0" dirty="0"/>
              <a:t>Udbud på nyt </a:t>
            </a:r>
            <a:r>
              <a:rPr lang="da-DK" kern="0" dirty="0" err="1"/>
              <a:t>servicedesk</a:t>
            </a:r>
            <a:r>
              <a:rPr lang="da-DK" kern="0" dirty="0"/>
              <a:t> system til </a:t>
            </a:r>
            <a:r>
              <a:rPr lang="da-DK" kern="0" dirty="0" smtClean="0"/>
              <a:t>supportopgaven er </a:t>
            </a:r>
            <a:r>
              <a:rPr lang="da-DK" kern="0" dirty="0"/>
              <a:t>igangsat</a:t>
            </a:r>
          </a:p>
          <a:p>
            <a:pPr>
              <a:buFont typeface="Wingdings" panose="05000000000000000000" pitchFamily="2" charset="2"/>
              <a:buChar char="§"/>
            </a:pPr>
            <a:r>
              <a:rPr lang="da-DK" kern="0" dirty="0" smtClean="0"/>
              <a:t>GÅ-hjem møde omkring erfaringer på anvendelsen af RPA netop afholdt i samarbejde med SIT</a:t>
            </a:r>
          </a:p>
          <a:p>
            <a:pPr>
              <a:buFont typeface="Wingdings" panose="05000000000000000000" pitchFamily="2" charset="2"/>
              <a:buChar char="§"/>
            </a:pPr>
            <a:r>
              <a:rPr lang="da-DK" kern="0" dirty="0" smtClean="0"/>
              <a:t>14 robotter er i drift, xx nye forventes på plads i efteråret</a:t>
            </a:r>
          </a:p>
          <a:p>
            <a:pPr>
              <a:buFont typeface="Wingdings" panose="05000000000000000000" pitchFamily="2" charset="2"/>
              <a:buChar char="§"/>
            </a:pPr>
            <a:r>
              <a:rPr lang="da-DK" kern="0" dirty="0" smtClean="0"/>
              <a:t>Mødeplan i forlængelsen af KTU udarbejdet</a:t>
            </a:r>
          </a:p>
          <a:p>
            <a:pPr>
              <a:buFont typeface="Wingdings" panose="05000000000000000000" pitchFamily="2" charset="2"/>
              <a:buChar char="§"/>
            </a:pPr>
            <a:r>
              <a:rPr lang="da-DK" kern="0" dirty="0" smtClean="0"/>
              <a:t>Opfølgning på opdatering af kundeaftaler i gang</a:t>
            </a:r>
          </a:p>
          <a:p>
            <a:pPr>
              <a:buFont typeface="Wingdings" panose="05000000000000000000" pitchFamily="2" charset="2"/>
              <a:buChar char="§"/>
            </a:pPr>
            <a:r>
              <a:rPr lang="da-DK" kern="0" dirty="0" smtClean="0"/>
              <a:t>Machine </a:t>
            </a:r>
            <a:r>
              <a:rPr lang="da-DK" kern="0" dirty="0" err="1" smtClean="0"/>
              <a:t>learning</a:t>
            </a:r>
            <a:r>
              <a:rPr lang="da-DK" kern="0" dirty="0" smtClean="0"/>
              <a:t> projekt på for kontering af faktura i gang med Moderniseringsstyrelsen</a:t>
            </a:r>
          </a:p>
          <a:p>
            <a:endParaRPr lang="da-DK" kern="0" dirty="0" smtClean="0"/>
          </a:p>
          <a:p>
            <a:pPr marL="0" indent="0">
              <a:buNone/>
            </a:pPr>
            <a:r>
              <a:rPr lang="da-DK" kern="0" dirty="0" smtClean="0"/>
              <a:t> </a:t>
            </a:r>
          </a:p>
          <a:p>
            <a:endParaRPr lang="da-DK" kern="0" dirty="0"/>
          </a:p>
        </p:txBody>
      </p:sp>
    </p:spTree>
    <p:extLst>
      <p:ext uri="{BB962C8B-B14F-4D97-AF65-F5344CB8AC3E}">
        <p14:creationId xmlns:p14="http://schemas.microsoft.com/office/powerpoint/2010/main" val="2959083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Bedre Balance II</a:t>
            </a:r>
            <a:br>
              <a:rPr lang="da-DK" dirty="0" smtClean="0"/>
            </a:br>
            <a:r>
              <a:rPr lang="da-DK" dirty="0" smtClean="0"/>
              <a:t>Ny </a:t>
            </a:r>
            <a:r>
              <a:rPr lang="da-DK" dirty="0" err="1" smtClean="0"/>
              <a:t>Servicedesk</a:t>
            </a:r>
            <a:r>
              <a:rPr lang="da-DK" dirty="0" smtClean="0"/>
              <a:t> – fremtidig supportmodel</a:t>
            </a:r>
            <a:endParaRPr lang="da-DK" dirty="0"/>
          </a:p>
        </p:txBody>
      </p:sp>
      <p:sp>
        <p:nvSpPr>
          <p:cNvPr id="4" name="Pladsholder til diasnummer 3"/>
          <p:cNvSpPr>
            <a:spLocks noGrp="1"/>
          </p:cNvSpPr>
          <p:nvPr>
            <p:ph type="sldNum" sz="quarter" idx="12"/>
          </p:nvPr>
        </p:nvSpPr>
        <p:spPr/>
        <p:txBody>
          <a:bodyPr/>
          <a:lstStyle/>
          <a:p>
            <a:fld id="{80AE25ED-097C-4BDC-A7CE-FA97BD9CA3B5}" type="slidenum">
              <a:rPr lang="da-DK" smtClean="0"/>
              <a:pPr/>
              <a:t>21</a:t>
            </a:fld>
            <a:endParaRPr lang="da-DK"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4824" y="1449388"/>
            <a:ext cx="10540767" cy="446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232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Status på opgaveoverdragelse</a:t>
            </a:r>
            <a:endParaRPr lang="da-DK" dirty="0"/>
          </a:p>
        </p:txBody>
      </p:sp>
      <p:sp>
        <p:nvSpPr>
          <p:cNvPr id="3" name="Pladsholder til indhold 2"/>
          <p:cNvSpPr>
            <a:spLocks noGrp="1"/>
          </p:cNvSpPr>
          <p:nvPr>
            <p:ph idx="1"/>
          </p:nvPr>
        </p:nvSpPr>
        <p:spPr>
          <a:xfrm>
            <a:off x="700437" y="1297840"/>
            <a:ext cx="10784483" cy="4896544"/>
          </a:xfrm>
        </p:spPr>
        <p:txBody>
          <a:bodyPr/>
          <a:lstStyle/>
          <a:p>
            <a:pPr marL="0" indent="0">
              <a:buNone/>
            </a:pPr>
            <a:r>
              <a:rPr lang="da-DK" sz="1800" b="1" dirty="0" smtClean="0"/>
              <a:t>Visitation</a:t>
            </a:r>
          </a:p>
          <a:p>
            <a:r>
              <a:rPr lang="da-DK" sz="1600" dirty="0" smtClean="0"/>
              <a:t>Statens Administration har overtaget opgaven</a:t>
            </a:r>
          </a:p>
          <a:p>
            <a:pPr marL="0" indent="0">
              <a:buNone/>
            </a:pPr>
            <a:r>
              <a:rPr lang="da-DK" sz="1800" b="1" dirty="0" smtClean="0"/>
              <a:t>Lønsupport</a:t>
            </a:r>
          </a:p>
          <a:p>
            <a:r>
              <a:rPr lang="da-DK" sz="1600" dirty="0" smtClean="0"/>
              <a:t>Statens Administration har overtaget </a:t>
            </a:r>
            <a:r>
              <a:rPr lang="da-DK" sz="1600" dirty="0" err="1" smtClean="0"/>
              <a:t>first</a:t>
            </a:r>
            <a:r>
              <a:rPr lang="da-DK" sz="1600" dirty="0" smtClean="0"/>
              <a:t> </a:t>
            </a:r>
            <a:r>
              <a:rPr lang="da-DK" sz="1600" dirty="0" err="1" smtClean="0"/>
              <a:t>level</a:t>
            </a:r>
            <a:r>
              <a:rPr lang="da-DK" sz="1600" dirty="0" smtClean="0"/>
              <a:t> supporten </a:t>
            </a:r>
          </a:p>
          <a:p>
            <a:r>
              <a:rPr lang="da-DK" sz="1600" dirty="0" smtClean="0"/>
              <a:t>Der udestår overgang af specialopsætninger samt håndtering af ressortdeling</a:t>
            </a:r>
          </a:p>
          <a:p>
            <a:pPr marL="0" indent="0">
              <a:buNone/>
            </a:pPr>
            <a:r>
              <a:rPr lang="da-DK" sz="1800" b="1" dirty="0" smtClean="0"/>
              <a:t>Regnskabssupport</a:t>
            </a:r>
            <a:endParaRPr lang="da-DK" sz="1800" b="1" dirty="0"/>
          </a:p>
          <a:p>
            <a:r>
              <a:rPr lang="da-DK" sz="1600" dirty="0" smtClean="0"/>
              <a:t>Overdragelsen er i fuld gang – og følger planen med fuld overdragelsen inden den 1. december </a:t>
            </a:r>
            <a:endParaRPr lang="da-DK" sz="1600" dirty="0"/>
          </a:p>
          <a:p>
            <a:r>
              <a:rPr lang="da-DK" sz="1600" dirty="0"/>
              <a:t>Der udestår overgang af specialopsætninger samt håndtering af </a:t>
            </a:r>
            <a:r>
              <a:rPr lang="da-DK" sz="1600" dirty="0" smtClean="0"/>
              <a:t>ressortdeling</a:t>
            </a:r>
          </a:p>
          <a:p>
            <a:pPr marL="0" indent="0">
              <a:buNone/>
            </a:pPr>
            <a:r>
              <a:rPr lang="da-DK" sz="1800" b="1" dirty="0" smtClean="0"/>
              <a:t>Brugeradministration</a:t>
            </a:r>
          </a:p>
          <a:p>
            <a:r>
              <a:rPr lang="da-DK" sz="1800" dirty="0"/>
              <a:t>Statens Administration har </a:t>
            </a:r>
            <a:r>
              <a:rPr lang="da-DK" sz="1800" dirty="0" smtClean="0"/>
              <a:t>overtaget den samlede brugeradministration</a:t>
            </a:r>
            <a:endParaRPr lang="da-DK" sz="1800" b="1" dirty="0" smtClean="0"/>
          </a:p>
          <a:p>
            <a:pPr marL="0" indent="0">
              <a:buNone/>
            </a:pPr>
            <a:endParaRPr lang="da-DK" b="1" dirty="0"/>
          </a:p>
          <a:p>
            <a:pPr marL="0" indent="0">
              <a:buNone/>
            </a:pPr>
            <a:endParaRPr lang="da-DK" b="1" dirty="0" smtClean="0"/>
          </a:p>
          <a:p>
            <a:pPr marL="0" indent="0">
              <a:buNone/>
            </a:pPr>
            <a:endParaRPr lang="da-DK" dirty="0"/>
          </a:p>
        </p:txBody>
      </p:sp>
      <p:sp>
        <p:nvSpPr>
          <p:cNvPr id="4" name="Pladsholder til diasnummer 3"/>
          <p:cNvSpPr>
            <a:spLocks noGrp="1"/>
          </p:cNvSpPr>
          <p:nvPr>
            <p:ph type="sldNum" sz="quarter" idx="12"/>
          </p:nvPr>
        </p:nvSpPr>
        <p:spPr/>
        <p:txBody>
          <a:bodyPr/>
          <a:lstStyle/>
          <a:p>
            <a:fld id="{80AE25ED-097C-4BDC-A7CE-FA97BD9CA3B5}" type="slidenum">
              <a:rPr lang="da-DK" smtClean="0"/>
              <a:pPr/>
              <a:t>22</a:t>
            </a:fld>
            <a:endParaRPr lang="da-DK" dirty="0"/>
          </a:p>
        </p:txBody>
      </p:sp>
    </p:spTree>
    <p:extLst>
      <p:ext uri="{BB962C8B-B14F-4D97-AF65-F5344CB8AC3E}">
        <p14:creationId xmlns:p14="http://schemas.microsoft.com/office/powerpoint/2010/main" val="3349894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ext uri="{D42A27DB-BD31-4B8C-83A1-F6EECF244321}">
                <p14:modId xmlns:p14="http://schemas.microsoft.com/office/powerpoint/2010/main" val="1099599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ktangel 1" hidden="1"/>
          <p:cNvSpPr/>
          <p:nvPr>
            <p:custDataLst>
              <p:tags r:id="rId3"/>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algn="ctr">
              <a:lnSpc>
                <a:spcPct val="90000"/>
              </a:lnSpc>
              <a:spcBef>
                <a:spcPct val="0"/>
              </a:spcBef>
            </a:pPr>
            <a:endParaRPr kumimoji="0" lang="da-DK" sz="3200" u="none" strike="noStrike" cap="none" normalizeH="0" dirty="0" err="1" smtClean="0">
              <a:ln>
                <a:noFill/>
              </a:ln>
              <a:solidFill>
                <a:schemeClr val="bg1"/>
              </a:solidFill>
              <a:effectLst/>
              <a:latin typeface="Arial"/>
              <a:ea typeface="+mj-ea"/>
              <a:cs typeface="+mj-cs"/>
              <a:sym typeface="Arial"/>
            </a:endParaRPr>
          </a:p>
        </p:txBody>
      </p:sp>
      <p:sp>
        <p:nvSpPr>
          <p:cNvPr id="3" name="Title 2"/>
          <p:cNvSpPr>
            <a:spLocks noGrp="1"/>
          </p:cNvSpPr>
          <p:nvPr>
            <p:ph type="title"/>
          </p:nvPr>
        </p:nvSpPr>
        <p:spPr/>
        <p:txBody>
          <a:bodyPr/>
          <a:lstStyle/>
          <a:p>
            <a:r>
              <a:rPr lang="da-DK" dirty="0" smtClean="0"/>
              <a:t>Status - oprydning </a:t>
            </a:r>
            <a:r>
              <a:rPr lang="da-DK" dirty="0"/>
              <a:t>og ajourføring af kundeaftaler</a:t>
            </a:r>
          </a:p>
        </p:txBody>
      </p:sp>
      <p:sp>
        <p:nvSpPr>
          <p:cNvPr id="5" name="Slide Number Placeholder 5"/>
          <p:cNvSpPr>
            <a:spLocks noGrp="1"/>
          </p:cNvSpPr>
          <p:nvPr>
            <p:ph type="sldNum" sz="quarter" idx="12"/>
          </p:nvPr>
        </p:nvSpPr>
        <p:spPr/>
        <p:txBody>
          <a:bodyPr/>
          <a:lstStyle/>
          <a:p>
            <a:fld id="{BBBF7561-E9F2-450E-B987-54028901DE57}" type="slidenum">
              <a:rPr lang="da-DK"/>
              <a:pPr/>
              <a:t>23</a:t>
            </a:fld>
            <a:endParaRPr lang="da-DK" dirty="0"/>
          </a:p>
        </p:txBody>
      </p:sp>
      <p:sp>
        <p:nvSpPr>
          <p:cNvPr id="8" name="Pladsholder til indhold 7"/>
          <p:cNvSpPr>
            <a:spLocks noGrp="1"/>
          </p:cNvSpPr>
          <p:nvPr>
            <p:ph idx="1"/>
          </p:nvPr>
        </p:nvSpPr>
        <p:spPr/>
        <p:txBody>
          <a:bodyPr/>
          <a:lstStyle/>
          <a:p>
            <a:pPr marL="237600" lvl="1" indent="0">
              <a:buNone/>
            </a:pPr>
            <a:r>
              <a:rPr lang="da-DK" sz="2000" dirty="0"/>
              <a:t>Statens </a:t>
            </a:r>
            <a:r>
              <a:rPr lang="da-DK" sz="2000" dirty="0" smtClean="0"/>
              <a:t>Administration forlængede nogle af kundeaftalerne i 2017 til den </a:t>
            </a:r>
            <a:r>
              <a:rPr lang="da-DK" sz="2000" dirty="0"/>
              <a:t>31. december 2018. </a:t>
            </a:r>
            <a:r>
              <a:rPr lang="da-DK" sz="2000" dirty="0" smtClean="0"/>
              <a:t> </a:t>
            </a:r>
          </a:p>
          <a:p>
            <a:pPr marL="237600" lvl="1" indent="0">
              <a:buNone/>
            </a:pPr>
            <a:endParaRPr lang="da-DK" sz="2000" dirty="0"/>
          </a:p>
          <a:p>
            <a:pPr marL="237600" lvl="1" indent="0">
              <a:buNone/>
            </a:pPr>
            <a:r>
              <a:rPr lang="da-DK" sz="2000" dirty="0" smtClean="0"/>
              <a:t>Status på fornyelse af kundeaftalerne pr. </a:t>
            </a:r>
            <a:r>
              <a:rPr lang="da-DK" sz="2000" dirty="0" err="1" smtClean="0"/>
              <a:t>d.d</a:t>
            </a:r>
            <a:r>
              <a:rPr lang="da-DK" sz="2000" dirty="0" smtClean="0"/>
              <a:t> er følgende:</a:t>
            </a:r>
          </a:p>
          <a:p>
            <a:pPr lvl="1">
              <a:buFont typeface="Wingdings" panose="05000000000000000000" pitchFamily="2" charset="2"/>
              <a:buChar char="§"/>
            </a:pPr>
            <a:r>
              <a:rPr lang="da-DK" sz="2000" dirty="0" smtClean="0"/>
              <a:t>58 kundeaftaler er underskrevet</a:t>
            </a:r>
          </a:p>
          <a:p>
            <a:pPr lvl="1">
              <a:buFont typeface="Wingdings" panose="05000000000000000000" pitchFamily="2" charset="2"/>
              <a:buChar char="§"/>
            </a:pPr>
            <a:r>
              <a:rPr lang="da-DK" sz="2000" dirty="0" smtClean="0"/>
              <a:t>54 kundeaftaler er i proces</a:t>
            </a:r>
          </a:p>
          <a:p>
            <a:pPr lvl="1">
              <a:buFont typeface="Wingdings" panose="05000000000000000000" pitchFamily="2" charset="2"/>
              <a:buChar char="§"/>
            </a:pPr>
            <a:r>
              <a:rPr lang="da-DK" sz="2000" dirty="0" smtClean="0"/>
              <a:t>22 er endnu ikke påbegyndt</a:t>
            </a:r>
          </a:p>
          <a:p>
            <a:pPr lvl="2">
              <a:buClr>
                <a:srgbClr val="FFC000"/>
              </a:buClr>
              <a:buFont typeface="Wingdings" panose="05000000000000000000" pitchFamily="2" charset="2"/>
              <a:buChar char="Ø"/>
            </a:pPr>
            <a:endParaRPr lang="da-DK" sz="2000" dirty="0"/>
          </a:p>
          <a:p>
            <a:pPr marL="237600" lvl="1" indent="0">
              <a:buClr>
                <a:srgbClr val="FFC000"/>
              </a:buClr>
              <a:buNone/>
            </a:pPr>
            <a:r>
              <a:rPr lang="da-DK" sz="2000" dirty="0" smtClean="0"/>
              <a:t>Status for de enkelte paragraffer er følgende:</a:t>
            </a:r>
            <a:r>
              <a:rPr lang="da-DK" sz="2400" dirty="0"/>
              <a:t/>
            </a:r>
            <a:br>
              <a:rPr lang="da-DK" sz="2400" dirty="0"/>
            </a:br>
            <a:endParaRPr lang="da-DK" sz="2400" dirty="0"/>
          </a:p>
          <a:p>
            <a:endParaRPr lang="da-DK" dirty="0"/>
          </a:p>
        </p:txBody>
      </p:sp>
    </p:spTree>
    <p:extLst>
      <p:ext uri="{BB962C8B-B14F-4D97-AF65-F5344CB8AC3E}">
        <p14:creationId xmlns:p14="http://schemas.microsoft.com/office/powerpoint/2010/main" val="18086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ext uri="{D42A27DB-BD31-4B8C-83A1-F6EECF244321}">
                <p14:modId xmlns:p14="http://schemas.microsoft.com/office/powerpoint/2010/main" val="11539652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7"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ktangel 1" hidden="1"/>
          <p:cNvSpPr/>
          <p:nvPr>
            <p:custDataLst>
              <p:tags r:id="rId3"/>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algn="ctr">
              <a:lnSpc>
                <a:spcPct val="90000"/>
              </a:lnSpc>
              <a:spcBef>
                <a:spcPct val="0"/>
              </a:spcBef>
            </a:pPr>
            <a:endParaRPr kumimoji="0" lang="da-DK" sz="3200" u="none" strike="noStrike" cap="none" normalizeH="0" dirty="0" err="1" smtClean="0">
              <a:ln>
                <a:noFill/>
              </a:ln>
              <a:solidFill>
                <a:schemeClr val="bg1"/>
              </a:solidFill>
              <a:effectLst/>
              <a:latin typeface="Arial"/>
              <a:ea typeface="+mj-ea"/>
              <a:cs typeface="+mj-cs"/>
              <a:sym typeface="Arial"/>
            </a:endParaRPr>
          </a:p>
        </p:txBody>
      </p:sp>
      <p:sp>
        <p:nvSpPr>
          <p:cNvPr id="3" name="Title 2"/>
          <p:cNvSpPr>
            <a:spLocks noGrp="1"/>
          </p:cNvSpPr>
          <p:nvPr>
            <p:ph type="title"/>
          </p:nvPr>
        </p:nvSpPr>
        <p:spPr/>
        <p:txBody>
          <a:bodyPr/>
          <a:lstStyle/>
          <a:p>
            <a:r>
              <a:rPr lang="da-DK" dirty="0" smtClean="0"/>
              <a:t>Status - oprydning </a:t>
            </a:r>
            <a:r>
              <a:rPr lang="da-DK" dirty="0"/>
              <a:t>og ajourføring af kundeaftaler</a:t>
            </a:r>
          </a:p>
        </p:txBody>
      </p:sp>
      <p:sp>
        <p:nvSpPr>
          <p:cNvPr id="5" name="Slide Number Placeholder 5"/>
          <p:cNvSpPr>
            <a:spLocks noGrp="1"/>
          </p:cNvSpPr>
          <p:nvPr>
            <p:ph type="sldNum" sz="quarter" idx="12"/>
          </p:nvPr>
        </p:nvSpPr>
        <p:spPr/>
        <p:txBody>
          <a:bodyPr/>
          <a:lstStyle/>
          <a:p>
            <a:fld id="{BBBF7561-E9F2-450E-B987-54028901DE57}" type="slidenum">
              <a:rPr lang="da-DK"/>
              <a:pPr/>
              <a:t>24</a:t>
            </a:fld>
            <a:endParaRPr lang="da-DK" dirty="0"/>
          </a:p>
        </p:txBody>
      </p:sp>
      <p:graphicFrame>
        <p:nvGraphicFramePr>
          <p:cNvPr id="7" name="Tabel 6"/>
          <p:cNvGraphicFramePr>
            <a:graphicFrameLocks noGrp="1"/>
          </p:cNvGraphicFramePr>
          <p:nvPr>
            <p:extLst>
              <p:ext uri="{D42A27DB-BD31-4B8C-83A1-F6EECF244321}">
                <p14:modId xmlns:p14="http://schemas.microsoft.com/office/powerpoint/2010/main" val="29395960"/>
              </p:ext>
            </p:extLst>
          </p:nvPr>
        </p:nvGraphicFramePr>
        <p:xfrm>
          <a:off x="947428" y="1016732"/>
          <a:ext cx="8604954" cy="4900272"/>
        </p:xfrm>
        <a:graphic>
          <a:graphicData uri="http://schemas.openxmlformats.org/drawingml/2006/table">
            <a:tbl>
              <a:tblPr firstRow="1" bandRow="1">
                <a:tableStyleId>{5C22544A-7EE6-4342-B048-85BDC9FD1C3A}</a:tableStyleId>
              </a:tblPr>
              <a:tblGrid>
                <a:gridCol w="917063"/>
                <a:gridCol w="4564612"/>
                <a:gridCol w="1147327"/>
                <a:gridCol w="1075854"/>
                <a:gridCol w="900098"/>
              </a:tblGrid>
              <a:tr h="258952">
                <a:tc>
                  <a:txBody>
                    <a:bodyPr/>
                    <a:lstStyle/>
                    <a:p>
                      <a:pPr algn="l"/>
                      <a:r>
                        <a:rPr lang="da-DK" sz="1000" dirty="0" smtClean="0"/>
                        <a:t>§</a:t>
                      </a:r>
                      <a:endParaRPr lang="da-DK" sz="1000" dirty="0"/>
                    </a:p>
                  </a:txBody>
                  <a:tcPr/>
                </a:tc>
                <a:tc>
                  <a:txBody>
                    <a:bodyPr/>
                    <a:lstStyle/>
                    <a:p>
                      <a:pPr algn="l"/>
                      <a:r>
                        <a:rPr lang="da-DK" sz="1000" dirty="0" smtClean="0"/>
                        <a:t>Ministerområde</a:t>
                      </a:r>
                      <a:endParaRPr lang="da-DK" sz="1000" dirty="0"/>
                    </a:p>
                  </a:txBody>
                  <a:tcPr/>
                </a:tc>
                <a:tc>
                  <a:txBody>
                    <a:bodyPr/>
                    <a:lstStyle/>
                    <a:p>
                      <a:pPr algn="ctr"/>
                      <a:r>
                        <a:rPr lang="da-DK" sz="1000" b="1" dirty="0" smtClean="0"/>
                        <a:t>Udestår</a:t>
                      </a:r>
                      <a:endParaRPr lang="da-DK" sz="1000" b="1" dirty="0"/>
                    </a:p>
                  </a:txBody>
                  <a:tcPr>
                    <a:solidFill>
                      <a:schemeClr val="tx2"/>
                    </a:solidFill>
                  </a:tcPr>
                </a:tc>
                <a:tc>
                  <a:txBody>
                    <a:bodyPr/>
                    <a:lstStyle/>
                    <a:p>
                      <a:pPr algn="ctr"/>
                      <a:r>
                        <a:rPr lang="da-DK" sz="1000" dirty="0" smtClean="0"/>
                        <a:t>Underskrevet</a:t>
                      </a:r>
                      <a:endParaRPr lang="da-DK" sz="1000" dirty="0"/>
                    </a:p>
                  </a:txBody>
                  <a:tcPr/>
                </a:tc>
                <a:tc>
                  <a:txBody>
                    <a:bodyPr/>
                    <a:lstStyle/>
                    <a:p>
                      <a:pPr algn="ctr"/>
                      <a:r>
                        <a:rPr lang="da-DK" sz="1000" b="0" dirty="0" smtClean="0"/>
                        <a:t>Igangsat</a:t>
                      </a:r>
                      <a:endParaRPr lang="da-DK" sz="1000" b="0" dirty="0"/>
                    </a:p>
                  </a:txBody>
                  <a:tcPr/>
                </a:tc>
              </a:tr>
              <a:tr h="244280">
                <a:tc>
                  <a:txBody>
                    <a:bodyPr/>
                    <a:lstStyle/>
                    <a:p>
                      <a:pPr algn="ctr"/>
                      <a:r>
                        <a:rPr lang="da-DK" sz="1000" dirty="0" smtClean="0"/>
                        <a:t>5</a:t>
                      </a:r>
                      <a:endParaRPr lang="da-DK" sz="1000" dirty="0"/>
                    </a:p>
                  </a:txBody>
                  <a:tcPr/>
                </a:tc>
                <a:tc>
                  <a:txBody>
                    <a:bodyPr/>
                    <a:lstStyle/>
                    <a:p>
                      <a:pPr marL="0" indent="0" algn="l" defTabSz="914400" rtl="0" eaLnBrk="1" fontAlgn="t" latinLnBrk="0" hangingPunct="1"/>
                      <a:r>
                        <a:rPr lang="da-DK" sz="1000" b="0" i="0" u="none" strike="noStrike" kern="1200" dirty="0" smtClean="0">
                          <a:solidFill>
                            <a:schemeClr val="dk1"/>
                          </a:solidFill>
                          <a:effectLst/>
                          <a:latin typeface="Verdana"/>
                          <a:ea typeface="+mn-ea"/>
                          <a:cs typeface="+mn-cs"/>
                        </a:rPr>
                        <a:t>Statsministeriet</a:t>
                      </a:r>
                    </a:p>
                  </a:txBody>
                  <a:tcPr anchor="ctr"/>
                </a:tc>
                <a:tc>
                  <a:txBody>
                    <a:bodyPr/>
                    <a:lstStyle/>
                    <a:p>
                      <a:pPr algn="ctr"/>
                      <a:r>
                        <a:rPr lang="da-DK" sz="1000" b="1" dirty="0" smtClean="0"/>
                        <a:t>0</a:t>
                      </a:r>
                      <a:endParaRPr lang="da-DK" sz="1000" b="1" dirty="0"/>
                    </a:p>
                  </a:txBody>
                  <a:tcPr>
                    <a:solidFill>
                      <a:schemeClr val="tx2"/>
                    </a:solidFill>
                  </a:tcPr>
                </a:tc>
                <a:tc>
                  <a:txBody>
                    <a:bodyPr/>
                    <a:lstStyle/>
                    <a:p>
                      <a:pPr algn="ctr"/>
                      <a:r>
                        <a:rPr lang="da-DK" sz="1000" dirty="0" smtClean="0"/>
                        <a:t>4</a:t>
                      </a:r>
                      <a:endParaRPr lang="da-DK" sz="1000" dirty="0"/>
                    </a:p>
                  </a:txBody>
                  <a:tcPr/>
                </a:tc>
                <a:tc>
                  <a:txBody>
                    <a:bodyPr/>
                    <a:lstStyle/>
                    <a:p>
                      <a:pPr algn="ctr" rtl="0" fontAlgn="ctr"/>
                      <a:r>
                        <a:rPr lang="da-DK" sz="1000" b="0" i="0" u="none" strike="noStrike" dirty="0">
                          <a:solidFill>
                            <a:schemeClr val="tx1"/>
                          </a:solidFill>
                          <a:effectLst/>
                          <a:latin typeface="Arial"/>
                        </a:rPr>
                        <a:t>0</a:t>
                      </a:r>
                    </a:p>
                  </a:txBody>
                  <a:tcPr marL="9525" marR="9525" marT="9525" marB="0" anchor="ctr"/>
                </a:tc>
              </a:tr>
              <a:tr h="244280">
                <a:tc>
                  <a:txBody>
                    <a:bodyPr/>
                    <a:lstStyle/>
                    <a:p>
                      <a:pPr algn="ctr"/>
                      <a:r>
                        <a:rPr lang="da-DK" sz="1000" dirty="0" smtClean="0"/>
                        <a:t>6</a:t>
                      </a:r>
                      <a:endParaRPr lang="da-DK" sz="1000" dirty="0"/>
                    </a:p>
                  </a:txBody>
                  <a:tcPr/>
                </a:tc>
                <a:tc>
                  <a:txBody>
                    <a:bodyPr/>
                    <a:lstStyle/>
                    <a:p>
                      <a:pPr marL="0" algn="l" defTabSz="914400" rtl="0" eaLnBrk="1" fontAlgn="t" latinLnBrk="0" hangingPunct="1"/>
                      <a:r>
                        <a:rPr lang="da-DK" sz="1000" b="0" i="0" u="none" strike="noStrike" kern="1200" dirty="0" smtClean="0">
                          <a:solidFill>
                            <a:schemeClr val="dk1"/>
                          </a:solidFill>
                          <a:effectLst/>
                          <a:latin typeface="Verdana"/>
                          <a:ea typeface="+mn-ea"/>
                          <a:cs typeface="+mn-cs"/>
                        </a:rPr>
                        <a:t>Udenrigsministeriet</a:t>
                      </a:r>
                      <a:endParaRPr lang="da-DK" sz="1000" b="0" i="0" u="none" strike="noStrike" kern="1200" dirty="0">
                        <a:solidFill>
                          <a:schemeClr val="dk1"/>
                        </a:solidFill>
                        <a:effectLst/>
                        <a:latin typeface="Verdana"/>
                        <a:ea typeface="+mn-ea"/>
                        <a:cs typeface="+mn-cs"/>
                      </a:endParaRPr>
                    </a:p>
                  </a:txBody>
                  <a:tcPr anchor="ctr"/>
                </a:tc>
                <a:tc>
                  <a:txBody>
                    <a:bodyPr/>
                    <a:lstStyle/>
                    <a:p>
                      <a:pPr algn="ctr"/>
                      <a:r>
                        <a:rPr lang="da-DK" sz="1000" b="1" dirty="0" smtClean="0"/>
                        <a:t>2</a:t>
                      </a:r>
                      <a:endParaRPr lang="da-DK" sz="1000" b="1" dirty="0"/>
                    </a:p>
                  </a:txBody>
                  <a:tcPr>
                    <a:solidFill>
                      <a:schemeClr val="tx2"/>
                    </a:solidFill>
                  </a:tcPr>
                </a:tc>
                <a:tc>
                  <a:txBody>
                    <a:bodyPr/>
                    <a:lstStyle/>
                    <a:p>
                      <a:pPr algn="ctr"/>
                      <a:r>
                        <a:rPr lang="da-DK" sz="1000" dirty="0" smtClean="0"/>
                        <a:t>2</a:t>
                      </a:r>
                      <a:endParaRPr lang="da-DK" sz="1000" dirty="0"/>
                    </a:p>
                  </a:txBody>
                  <a:tcPr/>
                </a:tc>
                <a:tc>
                  <a:txBody>
                    <a:bodyPr/>
                    <a:lstStyle/>
                    <a:p>
                      <a:pPr algn="ctr" rtl="0" fontAlgn="ctr"/>
                      <a:r>
                        <a:rPr lang="da-DK" sz="1000" b="0" i="0" u="none" strike="noStrike" dirty="0">
                          <a:solidFill>
                            <a:schemeClr val="tx1"/>
                          </a:solidFill>
                          <a:effectLst/>
                          <a:latin typeface="Arial"/>
                        </a:rPr>
                        <a:t>2</a:t>
                      </a:r>
                    </a:p>
                  </a:txBody>
                  <a:tcPr marL="9525" marR="9525" marT="9525" marB="0" anchor="ctr"/>
                </a:tc>
              </a:tr>
              <a:tr h="244280">
                <a:tc>
                  <a:txBody>
                    <a:bodyPr/>
                    <a:lstStyle/>
                    <a:p>
                      <a:pPr algn="ctr"/>
                      <a:r>
                        <a:rPr lang="da-DK" sz="1000" dirty="0" smtClean="0"/>
                        <a:t>7</a:t>
                      </a:r>
                      <a:endParaRPr lang="da-DK" sz="1000" dirty="0"/>
                    </a:p>
                  </a:txBody>
                  <a:tcPr/>
                </a:tc>
                <a:tc>
                  <a:txBody>
                    <a:bodyPr/>
                    <a:lstStyle/>
                    <a:p>
                      <a:pPr marL="0" algn="l" defTabSz="914400" rtl="0" eaLnBrk="1" fontAlgn="t" latinLnBrk="0" hangingPunct="1"/>
                      <a:r>
                        <a:rPr lang="da-DK" sz="1000" b="0" i="0" u="none" strike="noStrike" kern="1200" dirty="0">
                          <a:solidFill>
                            <a:schemeClr val="dk1"/>
                          </a:solidFill>
                          <a:effectLst/>
                          <a:latin typeface="Verdana"/>
                          <a:ea typeface="+mn-ea"/>
                          <a:cs typeface="+mn-cs"/>
                        </a:rPr>
                        <a:t>Finansministeriet</a:t>
                      </a:r>
                    </a:p>
                  </a:txBody>
                  <a:tcPr marL="0" marR="0" marT="0" marB="0"/>
                </a:tc>
                <a:tc>
                  <a:txBody>
                    <a:bodyPr/>
                    <a:lstStyle/>
                    <a:p>
                      <a:pPr algn="ctr"/>
                      <a:r>
                        <a:rPr lang="da-DK" sz="1000" b="1" dirty="0" smtClean="0"/>
                        <a:t>2</a:t>
                      </a:r>
                      <a:endParaRPr lang="da-DK" sz="1000" b="1" dirty="0"/>
                    </a:p>
                  </a:txBody>
                  <a:tcPr>
                    <a:solidFill>
                      <a:schemeClr val="tx2"/>
                    </a:solidFill>
                  </a:tcPr>
                </a:tc>
                <a:tc>
                  <a:txBody>
                    <a:bodyPr/>
                    <a:lstStyle/>
                    <a:p>
                      <a:pPr algn="ctr"/>
                      <a:r>
                        <a:rPr lang="da-DK" sz="1000" dirty="0" smtClean="0"/>
                        <a:t>5</a:t>
                      </a:r>
                      <a:endParaRPr lang="da-DK" sz="1000" dirty="0"/>
                    </a:p>
                  </a:txBody>
                  <a:tcPr/>
                </a:tc>
                <a:tc>
                  <a:txBody>
                    <a:bodyPr/>
                    <a:lstStyle/>
                    <a:p>
                      <a:pPr algn="ctr" rtl="0" fontAlgn="ctr"/>
                      <a:r>
                        <a:rPr lang="da-DK" sz="1000" b="0" i="0" u="none" strike="noStrike" dirty="0">
                          <a:solidFill>
                            <a:schemeClr val="tx1"/>
                          </a:solidFill>
                          <a:effectLst/>
                          <a:latin typeface="Arial"/>
                        </a:rPr>
                        <a:t>0</a:t>
                      </a:r>
                    </a:p>
                  </a:txBody>
                  <a:tcPr marL="9525" marR="9525" marT="9525" marB="0" anchor="ctr"/>
                </a:tc>
              </a:tr>
              <a:tr h="244280">
                <a:tc>
                  <a:txBody>
                    <a:bodyPr/>
                    <a:lstStyle/>
                    <a:p>
                      <a:pPr algn="ctr"/>
                      <a:r>
                        <a:rPr lang="da-DK" sz="1000" dirty="0" smtClean="0"/>
                        <a:t>8</a:t>
                      </a:r>
                      <a:endParaRPr lang="da-DK" sz="1000" dirty="0"/>
                    </a:p>
                  </a:txBody>
                  <a:tcPr/>
                </a:tc>
                <a:tc>
                  <a:txBody>
                    <a:bodyPr/>
                    <a:lstStyle/>
                    <a:p>
                      <a:pPr marL="0" algn="l" defTabSz="914400" rtl="0" eaLnBrk="1" fontAlgn="t" latinLnBrk="0" hangingPunct="1"/>
                      <a:r>
                        <a:rPr lang="da-DK" sz="1000" b="0" i="0" u="none" strike="noStrike" kern="1200" dirty="0">
                          <a:solidFill>
                            <a:schemeClr val="dk1"/>
                          </a:solidFill>
                          <a:effectLst/>
                          <a:latin typeface="Verdana"/>
                          <a:ea typeface="+mn-ea"/>
                          <a:cs typeface="+mn-cs"/>
                        </a:rPr>
                        <a:t>Erhvervsministeriet</a:t>
                      </a:r>
                    </a:p>
                  </a:txBody>
                  <a:tcPr marL="0" marR="0" marT="0" marB="0"/>
                </a:tc>
                <a:tc>
                  <a:txBody>
                    <a:bodyPr/>
                    <a:lstStyle/>
                    <a:p>
                      <a:pPr algn="ctr"/>
                      <a:r>
                        <a:rPr lang="da-DK" sz="1000" b="1" dirty="0" smtClean="0"/>
                        <a:t>10</a:t>
                      </a:r>
                      <a:endParaRPr lang="da-DK" sz="1000" b="1" dirty="0"/>
                    </a:p>
                  </a:txBody>
                  <a:tcPr>
                    <a:solidFill>
                      <a:schemeClr val="tx2"/>
                    </a:solidFill>
                  </a:tcPr>
                </a:tc>
                <a:tc>
                  <a:txBody>
                    <a:bodyPr/>
                    <a:lstStyle/>
                    <a:p>
                      <a:pPr algn="ctr"/>
                      <a:r>
                        <a:rPr lang="da-DK" sz="1000" dirty="0" smtClean="0"/>
                        <a:t>2</a:t>
                      </a:r>
                      <a:endParaRPr lang="da-DK" sz="1000" dirty="0"/>
                    </a:p>
                  </a:txBody>
                  <a:tcPr/>
                </a:tc>
                <a:tc>
                  <a:txBody>
                    <a:bodyPr/>
                    <a:lstStyle/>
                    <a:p>
                      <a:pPr algn="ctr" rtl="0" fontAlgn="ctr"/>
                      <a:r>
                        <a:rPr lang="da-DK" sz="1000" b="0" i="0" u="none" strike="noStrike" dirty="0">
                          <a:solidFill>
                            <a:schemeClr val="tx1"/>
                          </a:solidFill>
                          <a:effectLst/>
                          <a:latin typeface="Arial"/>
                        </a:rPr>
                        <a:t>9</a:t>
                      </a:r>
                    </a:p>
                  </a:txBody>
                  <a:tcPr marL="9525" marR="9525" marT="9525" marB="0" anchor="ctr"/>
                </a:tc>
              </a:tr>
              <a:tr h="244280">
                <a:tc>
                  <a:txBody>
                    <a:bodyPr/>
                    <a:lstStyle/>
                    <a:p>
                      <a:pPr algn="ctr"/>
                      <a:r>
                        <a:rPr lang="da-DK" sz="1000" dirty="0" smtClean="0"/>
                        <a:t>9</a:t>
                      </a:r>
                      <a:endParaRPr lang="da-DK" sz="1000" dirty="0"/>
                    </a:p>
                  </a:txBody>
                  <a:tcPr/>
                </a:tc>
                <a:tc>
                  <a:txBody>
                    <a:bodyPr/>
                    <a:lstStyle/>
                    <a:p>
                      <a:pPr marL="0" algn="l" defTabSz="914400" rtl="0" eaLnBrk="1" fontAlgn="t" latinLnBrk="0" hangingPunct="1"/>
                      <a:r>
                        <a:rPr lang="da-DK" sz="1000" b="0" i="0" u="none" strike="noStrike" kern="1200" dirty="0">
                          <a:solidFill>
                            <a:schemeClr val="dk1"/>
                          </a:solidFill>
                          <a:effectLst/>
                          <a:latin typeface="Verdana"/>
                          <a:ea typeface="+mn-ea"/>
                          <a:cs typeface="+mn-cs"/>
                        </a:rPr>
                        <a:t>Skatteministeriet</a:t>
                      </a:r>
                    </a:p>
                  </a:txBody>
                  <a:tcPr marL="0" marR="0" marT="0" marB="0"/>
                </a:tc>
                <a:tc>
                  <a:txBody>
                    <a:bodyPr/>
                    <a:lstStyle/>
                    <a:p>
                      <a:pPr algn="ctr"/>
                      <a:r>
                        <a:rPr lang="da-DK" sz="1000" b="1" dirty="0" smtClean="0"/>
                        <a:t>0</a:t>
                      </a:r>
                      <a:endParaRPr lang="da-DK" sz="1000" b="1" dirty="0"/>
                    </a:p>
                  </a:txBody>
                  <a:tcPr>
                    <a:solidFill>
                      <a:schemeClr val="tx2"/>
                    </a:solidFill>
                  </a:tcPr>
                </a:tc>
                <a:tc>
                  <a:txBody>
                    <a:bodyPr/>
                    <a:lstStyle/>
                    <a:p>
                      <a:pPr algn="ctr"/>
                      <a:r>
                        <a:rPr lang="da-DK" sz="1000" dirty="0" smtClean="0"/>
                        <a:t>4</a:t>
                      </a:r>
                      <a:endParaRPr lang="da-DK" sz="1000" dirty="0"/>
                    </a:p>
                  </a:txBody>
                  <a:tcPr/>
                </a:tc>
                <a:tc>
                  <a:txBody>
                    <a:bodyPr/>
                    <a:lstStyle/>
                    <a:p>
                      <a:pPr algn="ctr" rtl="0" fontAlgn="ctr"/>
                      <a:r>
                        <a:rPr lang="da-DK" sz="1000" b="0" i="0" u="none" strike="noStrike" dirty="0">
                          <a:solidFill>
                            <a:schemeClr val="tx1"/>
                          </a:solidFill>
                          <a:effectLst/>
                          <a:latin typeface="Arial"/>
                        </a:rPr>
                        <a:t>0</a:t>
                      </a:r>
                    </a:p>
                  </a:txBody>
                  <a:tcPr marL="9525" marR="9525" marT="9525" marB="0" anchor="ctr"/>
                </a:tc>
              </a:tr>
              <a:tr h="244280">
                <a:tc>
                  <a:txBody>
                    <a:bodyPr/>
                    <a:lstStyle/>
                    <a:p>
                      <a:pPr algn="ctr"/>
                      <a:r>
                        <a:rPr lang="da-DK" sz="1000" dirty="0" smtClean="0"/>
                        <a:t>10</a:t>
                      </a:r>
                      <a:endParaRPr lang="da-DK" sz="1000" dirty="0"/>
                    </a:p>
                  </a:txBody>
                  <a:tcPr/>
                </a:tc>
                <a:tc>
                  <a:txBody>
                    <a:bodyPr/>
                    <a:lstStyle/>
                    <a:p>
                      <a:pPr marL="0" algn="l" defTabSz="914400" rtl="0" eaLnBrk="1" fontAlgn="t" latinLnBrk="0" hangingPunct="1"/>
                      <a:r>
                        <a:rPr lang="da-DK" sz="1000" b="0" i="0" u="none" strike="noStrike" kern="1200" dirty="0">
                          <a:solidFill>
                            <a:schemeClr val="dk1"/>
                          </a:solidFill>
                          <a:effectLst/>
                          <a:latin typeface="Verdana"/>
                          <a:ea typeface="+mn-ea"/>
                          <a:cs typeface="+mn-cs"/>
                        </a:rPr>
                        <a:t>Økonomi - og Indenrigsministeriet</a:t>
                      </a:r>
                    </a:p>
                  </a:txBody>
                  <a:tcPr marL="0" marR="0" marT="0" marB="0"/>
                </a:tc>
                <a:tc>
                  <a:txBody>
                    <a:bodyPr/>
                    <a:lstStyle/>
                    <a:p>
                      <a:pPr algn="ctr"/>
                      <a:r>
                        <a:rPr lang="da-DK" sz="1000" b="1" dirty="0" smtClean="0"/>
                        <a:t>4</a:t>
                      </a:r>
                      <a:endParaRPr lang="da-DK" sz="1000" b="1" dirty="0"/>
                    </a:p>
                  </a:txBody>
                  <a:tcPr>
                    <a:solidFill>
                      <a:schemeClr val="tx2"/>
                    </a:solidFill>
                  </a:tcPr>
                </a:tc>
                <a:tc>
                  <a:txBody>
                    <a:bodyPr/>
                    <a:lstStyle/>
                    <a:p>
                      <a:pPr algn="ctr"/>
                      <a:r>
                        <a:rPr lang="da-DK" sz="1000" dirty="0" smtClean="0"/>
                        <a:t>2</a:t>
                      </a:r>
                      <a:endParaRPr lang="da-DK" sz="1000" dirty="0"/>
                    </a:p>
                  </a:txBody>
                  <a:tcPr/>
                </a:tc>
                <a:tc>
                  <a:txBody>
                    <a:bodyPr/>
                    <a:lstStyle/>
                    <a:p>
                      <a:pPr algn="ctr" rtl="0" fontAlgn="ctr"/>
                      <a:r>
                        <a:rPr lang="da-DK" sz="1000" b="0" i="0" u="none" strike="noStrike" dirty="0">
                          <a:solidFill>
                            <a:schemeClr val="tx1"/>
                          </a:solidFill>
                          <a:effectLst/>
                          <a:latin typeface="Arial"/>
                        </a:rPr>
                        <a:t>1</a:t>
                      </a:r>
                    </a:p>
                  </a:txBody>
                  <a:tcPr marL="9525" marR="9525" marT="9525" marB="0" anchor="ctr"/>
                </a:tc>
              </a:tr>
              <a:tr h="244280">
                <a:tc>
                  <a:txBody>
                    <a:bodyPr/>
                    <a:lstStyle/>
                    <a:p>
                      <a:pPr algn="ctr"/>
                      <a:r>
                        <a:rPr lang="da-DK" sz="1000" dirty="0" smtClean="0"/>
                        <a:t>11</a:t>
                      </a:r>
                      <a:endParaRPr lang="da-DK" sz="1000" dirty="0"/>
                    </a:p>
                  </a:txBody>
                  <a:tcPr/>
                </a:tc>
                <a:tc>
                  <a:txBody>
                    <a:bodyPr/>
                    <a:lstStyle/>
                    <a:p>
                      <a:pPr marL="0" algn="l" defTabSz="914400" rtl="0" eaLnBrk="1" fontAlgn="t" latinLnBrk="0" hangingPunct="1"/>
                      <a:r>
                        <a:rPr lang="da-DK" sz="1000" b="0" i="0" u="none" strike="noStrike" kern="1200" dirty="0">
                          <a:solidFill>
                            <a:schemeClr val="dk1"/>
                          </a:solidFill>
                          <a:effectLst/>
                          <a:latin typeface="Verdana"/>
                          <a:ea typeface="+mn-ea"/>
                          <a:cs typeface="+mn-cs"/>
                        </a:rPr>
                        <a:t>Justitsministeriet</a:t>
                      </a:r>
                    </a:p>
                  </a:txBody>
                  <a:tcPr marL="0" marR="0" marT="0" marB="0"/>
                </a:tc>
                <a:tc>
                  <a:txBody>
                    <a:bodyPr/>
                    <a:lstStyle/>
                    <a:p>
                      <a:pPr algn="ctr"/>
                      <a:r>
                        <a:rPr lang="da-DK" sz="1000" b="1" dirty="0" smtClean="0"/>
                        <a:t>7</a:t>
                      </a:r>
                      <a:endParaRPr lang="da-DK" sz="1000" b="1" dirty="0"/>
                    </a:p>
                  </a:txBody>
                  <a:tcPr>
                    <a:solidFill>
                      <a:schemeClr val="tx2"/>
                    </a:solidFill>
                  </a:tcPr>
                </a:tc>
                <a:tc>
                  <a:txBody>
                    <a:bodyPr/>
                    <a:lstStyle/>
                    <a:p>
                      <a:pPr algn="ctr"/>
                      <a:r>
                        <a:rPr lang="da-DK" sz="1000" dirty="0" smtClean="0"/>
                        <a:t>0</a:t>
                      </a:r>
                      <a:endParaRPr lang="da-DK" sz="1000" dirty="0"/>
                    </a:p>
                  </a:txBody>
                  <a:tcPr/>
                </a:tc>
                <a:tc>
                  <a:txBody>
                    <a:bodyPr/>
                    <a:lstStyle/>
                    <a:p>
                      <a:pPr algn="ctr" rtl="0" fontAlgn="ctr"/>
                      <a:r>
                        <a:rPr lang="da-DK" sz="1000" b="0" i="0" u="none" strike="noStrike" dirty="0">
                          <a:solidFill>
                            <a:schemeClr val="tx1"/>
                          </a:solidFill>
                          <a:effectLst/>
                          <a:latin typeface="Arial"/>
                        </a:rPr>
                        <a:t>0</a:t>
                      </a:r>
                    </a:p>
                  </a:txBody>
                  <a:tcPr marL="9525" marR="9525" marT="9525" marB="0" anchor="ctr"/>
                </a:tc>
              </a:tr>
              <a:tr h="244280">
                <a:tc>
                  <a:txBody>
                    <a:bodyPr/>
                    <a:lstStyle/>
                    <a:p>
                      <a:pPr algn="ctr"/>
                      <a:r>
                        <a:rPr lang="da-DK" sz="1000" dirty="0" smtClean="0"/>
                        <a:t>14</a:t>
                      </a:r>
                      <a:endParaRPr lang="da-DK" sz="1000" dirty="0"/>
                    </a:p>
                  </a:txBody>
                  <a:tcPr/>
                </a:tc>
                <a:tc>
                  <a:txBody>
                    <a:bodyPr/>
                    <a:lstStyle/>
                    <a:p>
                      <a:pPr marL="0" algn="l" defTabSz="914400" rtl="0" eaLnBrk="1" fontAlgn="t" latinLnBrk="0" hangingPunct="1"/>
                      <a:r>
                        <a:rPr lang="da-DK" sz="1000" b="0" i="0" u="none" strike="noStrike" kern="1200" dirty="0">
                          <a:solidFill>
                            <a:schemeClr val="dk1"/>
                          </a:solidFill>
                          <a:effectLst/>
                          <a:latin typeface="Verdana"/>
                          <a:ea typeface="+mn-ea"/>
                          <a:cs typeface="+mn-cs"/>
                        </a:rPr>
                        <a:t>Udlændinge- og Integrationsministeriet</a:t>
                      </a:r>
                    </a:p>
                  </a:txBody>
                  <a:tcPr marL="0" marR="0" marT="0" marB="0"/>
                </a:tc>
                <a:tc>
                  <a:txBody>
                    <a:bodyPr/>
                    <a:lstStyle/>
                    <a:p>
                      <a:pPr algn="ctr"/>
                      <a:r>
                        <a:rPr lang="da-DK" sz="1000" b="1" dirty="0" smtClean="0"/>
                        <a:t>0</a:t>
                      </a:r>
                      <a:endParaRPr lang="da-DK" sz="1000" b="1" dirty="0"/>
                    </a:p>
                  </a:txBody>
                  <a:tcPr>
                    <a:solidFill>
                      <a:schemeClr val="tx2"/>
                    </a:solidFill>
                  </a:tcPr>
                </a:tc>
                <a:tc>
                  <a:txBody>
                    <a:bodyPr/>
                    <a:lstStyle/>
                    <a:p>
                      <a:pPr algn="ctr"/>
                      <a:r>
                        <a:rPr lang="da-DK" sz="1000" dirty="0" smtClean="0"/>
                        <a:t>3</a:t>
                      </a:r>
                      <a:endParaRPr lang="da-DK" sz="1000" dirty="0"/>
                    </a:p>
                  </a:txBody>
                  <a:tcPr/>
                </a:tc>
                <a:tc>
                  <a:txBody>
                    <a:bodyPr/>
                    <a:lstStyle/>
                    <a:p>
                      <a:pPr algn="ctr" rtl="0" fontAlgn="ctr"/>
                      <a:r>
                        <a:rPr lang="da-DK" sz="1000" b="0" i="0" u="none" strike="noStrike">
                          <a:solidFill>
                            <a:schemeClr val="tx1"/>
                          </a:solidFill>
                          <a:effectLst/>
                          <a:latin typeface="Arial"/>
                        </a:rPr>
                        <a:t>0</a:t>
                      </a:r>
                    </a:p>
                  </a:txBody>
                  <a:tcPr marL="9525" marR="9525" marT="9525" marB="0" anchor="ctr"/>
                </a:tc>
              </a:tr>
              <a:tr h="244280">
                <a:tc>
                  <a:txBody>
                    <a:bodyPr/>
                    <a:lstStyle/>
                    <a:p>
                      <a:pPr algn="ctr"/>
                      <a:r>
                        <a:rPr lang="da-DK" sz="1000" dirty="0" smtClean="0"/>
                        <a:t>15</a:t>
                      </a:r>
                      <a:endParaRPr lang="da-DK" sz="1000" dirty="0"/>
                    </a:p>
                  </a:txBody>
                  <a:tcPr/>
                </a:tc>
                <a:tc>
                  <a:txBody>
                    <a:bodyPr/>
                    <a:lstStyle/>
                    <a:p>
                      <a:pPr marL="0" algn="l" defTabSz="914400" rtl="0" eaLnBrk="1" fontAlgn="t" latinLnBrk="0" hangingPunct="1"/>
                      <a:r>
                        <a:rPr lang="da-DK" sz="1000" b="0" i="0" u="none" strike="noStrike" kern="1200" dirty="0">
                          <a:solidFill>
                            <a:schemeClr val="dk1"/>
                          </a:solidFill>
                          <a:effectLst/>
                          <a:latin typeface="Verdana"/>
                          <a:ea typeface="+mn-ea"/>
                          <a:cs typeface="+mn-cs"/>
                        </a:rPr>
                        <a:t>Børne- og Socialministeriet</a:t>
                      </a:r>
                    </a:p>
                  </a:txBody>
                  <a:tcPr marL="0" marR="0" marT="0" marB="0"/>
                </a:tc>
                <a:tc>
                  <a:txBody>
                    <a:bodyPr/>
                    <a:lstStyle/>
                    <a:p>
                      <a:pPr algn="ctr"/>
                      <a:r>
                        <a:rPr lang="da-DK" sz="1000" b="1" dirty="0" smtClean="0"/>
                        <a:t>12</a:t>
                      </a:r>
                      <a:endParaRPr lang="da-DK" sz="1000" b="1" dirty="0"/>
                    </a:p>
                  </a:txBody>
                  <a:tcPr>
                    <a:solidFill>
                      <a:schemeClr val="tx2"/>
                    </a:solidFill>
                  </a:tcPr>
                </a:tc>
                <a:tc>
                  <a:txBody>
                    <a:bodyPr/>
                    <a:lstStyle/>
                    <a:p>
                      <a:pPr algn="ctr"/>
                      <a:r>
                        <a:rPr lang="da-DK" sz="1000" dirty="0" smtClean="0"/>
                        <a:t>1</a:t>
                      </a:r>
                      <a:endParaRPr lang="da-DK" sz="1000" dirty="0"/>
                    </a:p>
                  </a:txBody>
                  <a:tcPr/>
                </a:tc>
                <a:tc>
                  <a:txBody>
                    <a:bodyPr/>
                    <a:lstStyle/>
                    <a:p>
                      <a:pPr algn="ctr" rtl="0" fontAlgn="ctr"/>
                      <a:r>
                        <a:rPr lang="da-DK" sz="1000" b="0" i="0" u="none" strike="noStrike" dirty="0">
                          <a:solidFill>
                            <a:schemeClr val="tx1"/>
                          </a:solidFill>
                          <a:effectLst/>
                          <a:latin typeface="Arial"/>
                        </a:rPr>
                        <a:t>12</a:t>
                      </a:r>
                    </a:p>
                  </a:txBody>
                  <a:tcPr marL="9525" marR="9525" marT="9525" marB="0" anchor="ctr"/>
                </a:tc>
              </a:tr>
              <a:tr h="244280">
                <a:tc>
                  <a:txBody>
                    <a:bodyPr/>
                    <a:lstStyle/>
                    <a:p>
                      <a:pPr algn="ctr"/>
                      <a:r>
                        <a:rPr lang="da-DK" sz="1000" dirty="0" smtClean="0"/>
                        <a:t>16</a:t>
                      </a:r>
                      <a:endParaRPr lang="da-DK" sz="1000" dirty="0"/>
                    </a:p>
                  </a:txBody>
                  <a:tcPr/>
                </a:tc>
                <a:tc>
                  <a:txBody>
                    <a:bodyPr/>
                    <a:lstStyle/>
                    <a:p>
                      <a:pPr marL="0" algn="l" defTabSz="914400" rtl="0" eaLnBrk="1" fontAlgn="t" latinLnBrk="0" hangingPunct="1"/>
                      <a:r>
                        <a:rPr lang="da-DK" sz="1000" b="0" i="0" u="none" strike="noStrike" kern="1200" dirty="0">
                          <a:solidFill>
                            <a:schemeClr val="dk1"/>
                          </a:solidFill>
                          <a:effectLst/>
                          <a:latin typeface="Verdana"/>
                          <a:ea typeface="+mn-ea"/>
                          <a:cs typeface="+mn-cs"/>
                        </a:rPr>
                        <a:t>Sundheds- og Ældreministeriet</a:t>
                      </a:r>
                    </a:p>
                  </a:txBody>
                  <a:tcPr marL="0" marR="0" marT="0" marB="0"/>
                </a:tc>
                <a:tc>
                  <a:txBody>
                    <a:bodyPr/>
                    <a:lstStyle/>
                    <a:p>
                      <a:pPr algn="ctr"/>
                      <a:r>
                        <a:rPr lang="da-DK" sz="1000" b="1" dirty="0" smtClean="0"/>
                        <a:t>1</a:t>
                      </a:r>
                      <a:endParaRPr lang="da-DK" sz="1000" b="1" dirty="0"/>
                    </a:p>
                  </a:txBody>
                  <a:tcPr>
                    <a:solidFill>
                      <a:schemeClr val="tx2"/>
                    </a:solidFill>
                  </a:tcPr>
                </a:tc>
                <a:tc>
                  <a:txBody>
                    <a:bodyPr/>
                    <a:lstStyle/>
                    <a:p>
                      <a:pPr algn="ctr"/>
                      <a:r>
                        <a:rPr lang="da-DK" sz="1000" dirty="0" smtClean="0"/>
                        <a:t>7</a:t>
                      </a:r>
                      <a:endParaRPr lang="da-DK" sz="1000" dirty="0"/>
                    </a:p>
                  </a:txBody>
                  <a:tcPr/>
                </a:tc>
                <a:tc>
                  <a:txBody>
                    <a:bodyPr/>
                    <a:lstStyle/>
                    <a:p>
                      <a:pPr algn="ctr" rtl="0" fontAlgn="ctr"/>
                      <a:r>
                        <a:rPr lang="da-DK" sz="1000" b="0" i="0" u="none" strike="noStrike" dirty="0">
                          <a:solidFill>
                            <a:schemeClr val="tx1"/>
                          </a:solidFill>
                          <a:effectLst/>
                          <a:latin typeface="Arial"/>
                        </a:rPr>
                        <a:t>1</a:t>
                      </a:r>
                    </a:p>
                  </a:txBody>
                  <a:tcPr marL="9525" marR="9525" marT="9525" marB="0" anchor="ctr"/>
                </a:tc>
              </a:tr>
              <a:tr h="244280">
                <a:tc>
                  <a:txBody>
                    <a:bodyPr/>
                    <a:lstStyle/>
                    <a:p>
                      <a:pPr algn="ctr"/>
                      <a:r>
                        <a:rPr lang="da-DK" sz="1000" dirty="0" smtClean="0"/>
                        <a:t>17</a:t>
                      </a:r>
                      <a:endParaRPr lang="da-DK" sz="1000" dirty="0"/>
                    </a:p>
                  </a:txBody>
                  <a:tcPr/>
                </a:tc>
                <a:tc>
                  <a:txBody>
                    <a:bodyPr/>
                    <a:lstStyle/>
                    <a:p>
                      <a:pPr marL="0" algn="l" defTabSz="914400" rtl="0" eaLnBrk="1" fontAlgn="t" latinLnBrk="0" hangingPunct="1"/>
                      <a:r>
                        <a:rPr lang="da-DK" sz="1000" b="0" i="0" u="none" strike="noStrike" kern="1200" dirty="0">
                          <a:solidFill>
                            <a:schemeClr val="dk1"/>
                          </a:solidFill>
                          <a:effectLst/>
                          <a:latin typeface="Verdana"/>
                          <a:ea typeface="+mn-ea"/>
                          <a:cs typeface="+mn-cs"/>
                        </a:rPr>
                        <a:t>Beskæftigelsesministeriet</a:t>
                      </a:r>
                    </a:p>
                  </a:txBody>
                  <a:tcPr marL="0" marR="0" marT="0" marB="0"/>
                </a:tc>
                <a:tc>
                  <a:txBody>
                    <a:bodyPr/>
                    <a:lstStyle/>
                    <a:p>
                      <a:pPr algn="ctr"/>
                      <a:r>
                        <a:rPr lang="da-DK" sz="1000" b="1" dirty="0" smtClean="0"/>
                        <a:t>5</a:t>
                      </a:r>
                      <a:endParaRPr lang="da-DK" sz="1000" b="1" dirty="0"/>
                    </a:p>
                  </a:txBody>
                  <a:tcPr>
                    <a:solidFill>
                      <a:schemeClr val="tx2"/>
                    </a:solidFill>
                  </a:tcPr>
                </a:tc>
                <a:tc>
                  <a:txBody>
                    <a:bodyPr/>
                    <a:lstStyle/>
                    <a:p>
                      <a:pPr algn="ctr"/>
                      <a:r>
                        <a:rPr lang="da-DK" sz="1000" dirty="0" smtClean="0"/>
                        <a:t>1</a:t>
                      </a:r>
                      <a:endParaRPr lang="da-DK" sz="1000" dirty="0"/>
                    </a:p>
                  </a:txBody>
                  <a:tcPr/>
                </a:tc>
                <a:tc>
                  <a:txBody>
                    <a:bodyPr/>
                    <a:lstStyle/>
                    <a:p>
                      <a:pPr algn="ctr" rtl="0" fontAlgn="ctr"/>
                      <a:r>
                        <a:rPr lang="da-DK" sz="1000" b="0" i="0" u="none" strike="noStrike" dirty="0">
                          <a:solidFill>
                            <a:schemeClr val="tx1"/>
                          </a:solidFill>
                          <a:effectLst/>
                          <a:latin typeface="Arial"/>
                        </a:rPr>
                        <a:t>1</a:t>
                      </a:r>
                    </a:p>
                  </a:txBody>
                  <a:tcPr marL="9525" marR="9525" marT="9525" marB="0" anchor="ctr"/>
                </a:tc>
              </a:tr>
              <a:tr h="244280">
                <a:tc>
                  <a:txBody>
                    <a:bodyPr/>
                    <a:lstStyle/>
                    <a:p>
                      <a:pPr algn="ctr"/>
                      <a:r>
                        <a:rPr lang="da-DK" sz="1000" dirty="0" smtClean="0"/>
                        <a:t>19</a:t>
                      </a:r>
                      <a:endParaRPr lang="da-DK" sz="1000" dirty="0"/>
                    </a:p>
                  </a:txBody>
                  <a:tcPr/>
                </a:tc>
                <a:tc>
                  <a:txBody>
                    <a:bodyPr/>
                    <a:lstStyle/>
                    <a:p>
                      <a:pPr marL="0" algn="l" defTabSz="914400" rtl="0" eaLnBrk="1" fontAlgn="t" latinLnBrk="0" hangingPunct="1"/>
                      <a:r>
                        <a:rPr lang="da-DK" sz="1000" b="0" i="0" u="none" strike="noStrike" kern="1200" dirty="0">
                          <a:solidFill>
                            <a:schemeClr val="dk1"/>
                          </a:solidFill>
                          <a:effectLst/>
                          <a:latin typeface="Verdana"/>
                          <a:ea typeface="+mn-ea"/>
                          <a:cs typeface="+mn-cs"/>
                        </a:rPr>
                        <a:t>Uddannelses- og Forskningsministeriet</a:t>
                      </a:r>
                    </a:p>
                  </a:txBody>
                  <a:tcPr marL="0" marR="0" marT="0" marB="0"/>
                </a:tc>
                <a:tc>
                  <a:txBody>
                    <a:bodyPr/>
                    <a:lstStyle/>
                    <a:p>
                      <a:pPr algn="ctr"/>
                      <a:r>
                        <a:rPr lang="da-DK" sz="1000" b="1" dirty="0" smtClean="0"/>
                        <a:t>9</a:t>
                      </a:r>
                      <a:endParaRPr lang="da-DK" sz="1000" b="1" dirty="0"/>
                    </a:p>
                  </a:txBody>
                  <a:tcPr>
                    <a:solidFill>
                      <a:schemeClr val="tx2"/>
                    </a:solidFill>
                  </a:tcPr>
                </a:tc>
                <a:tc>
                  <a:txBody>
                    <a:bodyPr/>
                    <a:lstStyle/>
                    <a:p>
                      <a:pPr algn="ctr"/>
                      <a:r>
                        <a:rPr lang="da-DK" sz="1000" dirty="0" smtClean="0"/>
                        <a:t>3</a:t>
                      </a:r>
                      <a:endParaRPr lang="da-DK" sz="1000" dirty="0"/>
                    </a:p>
                  </a:txBody>
                  <a:tcPr/>
                </a:tc>
                <a:tc>
                  <a:txBody>
                    <a:bodyPr/>
                    <a:lstStyle/>
                    <a:p>
                      <a:pPr algn="ctr" rtl="0" fontAlgn="ctr"/>
                      <a:r>
                        <a:rPr lang="da-DK" sz="1000" b="0" i="0" u="none" strike="noStrike" dirty="0">
                          <a:solidFill>
                            <a:schemeClr val="tx1"/>
                          </a:solidFill>
                          <a:effectLst/>
                          <a:latin typeface="Arial"/>
                        </a:rPr>
                        <a:t>7</a:t>
                      </a:r>
                    </a:p>
                  </a:txBody>
                  <a:tcPr marL="9525" marR="9525" marT="9525" marB="0" anchor="ctr"/>
                </a:tc>
              </a:tr>
              <a:tr h="244280">
                <a:tc>
                  <a:txBody>
                    <a:bodyPr/>
                    <a:lstStyle/>
                    <a:p>
                      <a:pPr algn="ctr"/>
                      <a:r>
                        <a:rPr lang="da-DK" sz="1000" dirty="0" smtClean="0"/>
                        <a:t>20</a:t>
                      </a:r>
                      <a:endParaRPr lang="da-DK" sz="1000" dirty="0"/>
                    </a:p>
                  </a:txBody>
                  <a:tcPr/>
                </a:tc>
                <a:tc>
                  <a:txBody>
                    <a:bodyPr/>
                    <a:lstStyle/>
                    <a:p>
                      <a:pPr marL="0" algn="l" defTabSz="914400" rtl="0" eaLnBrk="1" fontAlgn="t" latinLnBrk="0" hangingPunct="1"/>
                      <a:r>
                        <a:rPr lang="da-DK" sz="1000" b="0" i="0" u="none" strike="noStrike" kern="1200" dirty="0">
                          <a:solidFill>
                            <a:schemeClr val="dk1"/>
                          </a:solidFill>
                          <a:effectLst/>
                          <a:latin typeface="Verdana"/>
                          <a:ea typeface="+mn-ea"/>
                          <a:cs typeface="+mn-cs"/>
                        </a:rPr>
                        <a:t>Undervisningsministeriet</a:t>
                      </a:r>
                    </a:p>
                  </a:txBody>
                  <a:tcPr marL="0" marR="0" marT="0" marB="0"/>
                </a:tc>
                <a:tc>
                  <a:txBody>
                    <a:bodyPr/>
                    <a:lstStyle/>
                    <a:p>
                      <a:pPr algn="ctr"/>
                      <a:r>
                        <a:rPr lang="da-DK" sz="1000" b="1" dirty="0" smtClean="0"/>
                        <a:t>0</a:t>
                      </a:r>
                      <a:endParaRPr lang="da-DK" sz="1000" b="1" dirty="0"/>
                    </a:p>
                  </a:txBody>
                  <a:tcPr>
                    <a:solidFill>
                      <a:schemeClr val="tx2"/>
                    </a:solidFill>
                  </a:tcPr>
                </a:tc>
                <a:tc>
                  <a:txBody>
                    <a:bodyPr/>
                    <a:lstStyle/>
                    <a:p>
                      <a:pPr algn="ctr"/>
                      <a:r>
                        <a:rPr lang="da-DK" sz="1000" dirty="0" smtClean="0"/>
                        <a:t>5</a:t>
                      </a:r>
                      <a:endParaRPr lang="da-DK" sz="1000" dirty="0"/>
                    </a:p>
                  </a:txBody>
                  <a:tcPr/>
                </a:tc>
                <a:tc>
                  <a:txBody>
                    <a:bodyPr/>
                    <a:lstStyle/>
                    <a:p>
                      <a:pPr algn="ctr" rtl="0" fontAlgn="ctr"/>
                      <a:r>
                        <a:rPr lang="da-DK" sz="1000" b="0" i="0" u="none" strike="noStrike" dirty="0">
                          <a:solidFill>
                            <a:schemeClr val="tx1"/>
                          </a:solidFill>
                          <a:effectLst/>
                          <a:latin typeface="Arial"/>
                        </a:rPr>
                        <a:t>0</a:t>
                      </a:r>
                    </a:p>
                  </a:txBody>
                  <a:tcPr marL="9525" marR="9525" marT="9525" marB="0" anchor="ctr"/>
                </a:tc>
              </a:tr>
              <a:tr h="244280">
                <a:tc>
                  <a:txBody>
                    <a:bodyPr/>
                    <a:lstStyle/>
                    <a:p>
                      <a:pPr algn="ctr"/>
                      <a:r>
                        <a:rPr lang="da-DK" sz="1000" dirty="0" smtClean="0"/>
                        <a:t>21</a:t>
                      </a:r>
                      <a:endParaRPr lang="da-DK" sz="1000" dirty="0"/>
                    </a:p>
                  </a:txBody>
                  <a:tcPr/>
                </a:tc>
                <a:tc>
                  <a:txBody>
                    <a:bodyPr/>
                    <a:lstStyle/>
                    <a:p>
                      <a:pPr marL="0" algn="l" defTabSz="914400" rtl="0" eaLnBrk="1" fontAlgn="t" latinLnBrk="0" hangingPunct="1"/>
                      <a:r>
                        <a:rPr lang="da-DK" sz="1000" b="0" i="0" u="none" strike="noStrike" kern="1200" dirty="0">
                          <a:solidFill>
                            <a:schemeClr val="dk1"/>
                          </a:solidFill>
                          <a:effectLst/>
                          <a:latin typeface="Verdana"/>
                          <a:ea typeface="+mn-ea"/>
                          <a:cs typeface="+mn-cs"/>
                        </a:rPr>
                        <a:t>Kulturministeriet</a:t>
                      </a:r>
                    </a:p>
                  </a:txBody>
                  <a:tcPr marL="0" marR="0" marT="0" marB="0"/>
                </a:tc>
                <a:tc>
                  <a:txBody>
                    <a:bodyPr/>
                    <a:lstStyle/>
                    <a:p>
                      <a:pPr algn="ctr"/>
                      <a:r>
                        <a:rPr lang="da-DK" sz="1000" b="1" dirty="0" smtClean="0"/>
                        <a:t>6</a:t>
                      </a:r>
                      <a:endParaRPr lang="da-DK" sz="1000" b="1" dirty="0"/>
                    </a:p>
                  </a:txBody>
                  <a:tcPr>
                    <a:solidFill>
                      <a:schemeClr val="tx2"/>
                    </a:solidFill>
                  </a:tcPr>
                </a:tc>
                <a:tc>
                  <a:txBody>
                    <a:bodyPr/>
                    <a:lstStyle/>
                    <a:p>
                      <a:pPr algn="ctr"/>
                      <a:r>
                        <a:rPr lang="da-DK" sz="1000" dirty="0" smtClean="0"/>
                        <a:t>16</a:t>
                      </a:r>
                      <a:endParaRPr lang="da-DK" sz="1000" dirty="0"/>
                    </a:p>
                  </a:txBody>
                  <a:tcPr/>
                </a:tc>
                <a:tc>
                  <a:txBody>
                    <a:bodyPr/>
                    <a:lstStyle/>
                    <a:p>
                      <a:pPr algn="ctr" rtl="0" fontAlgn="ctr"/>
                      <a:r>
                        <a:rPr lang="da-DK" sz="1000" b="0" i="0" u="none" strike="noStrike" dirty="0">
                          <a:solidFill>
                            <a:schemeClr val="tx1"/>
                          </a:solidFill>
                          <a:effectLst/>
                          <a:latin typeface="Arial"/>
                        </a:rPr>
                        <a:t>6</a:t>
                      </a:r>
                    </a:p>
                  </a:txBody>
                  <a:tcPr marL="9525" marR="9525" marT="9525" marB="0" anchor="ctr"/>
                </a:tc>
              </a:tr>
              <a:tr h="244280">
                <a:tc>
                  <a:txBody>
                    <a:bodyPr/>
                    <a:lstStyle/>
                    <a:p>
                      <a:pPr algn="ctr"/>
                      <a:r>
                        <a:rPr lang="da-DK" sz="1000" dirty="0" smtClean="0"/>
                        <a:t>22</a:t>
                      </a:r>
                      <a:endParaRPr lang="da-DK" sz="1000" dirty="0"/>
                    </a:p>
                  </a:txBody>
                  <a:tcPr/>
                </a:tc>
                <a:tc>
                  <a:txBody>
                    <a:bodyPr/>
                    <a:lstStyle/>
                    <a:p>
                      <a:pPr marL="0" algn="l" defTabSz="914400" rtl="0" eaLnBrk="1" fontAlgn="t" latinLnBrk="0" hangingPunct="1"/>
                      <a:r>
                        <a:rPr lang="da-DK" sz="1000" b="0" i="0" u="none" strike="noStrike" kern="1200" dirty="0">
                          <a:solidFill>
                            <a:schemeClr val="dk1"/>
                          </a:solidFill>
                          <a:effectLst/>
                          <a:latin typeface="Verdana"/>
                          <a:ea typeface="+mn-ea"/>
                          <a:cs typeface="+mn-cs"/>
                        </a:rPr>
                        <a:t>Kirkeministeriet</a:t>
                      </a:r>
                    </a:p>
                  </a:txBody>
                  <a:tcPr marL="0" marR="0" marT="0" marB="0"/>
                </a:tc>
                <a:tc>
                  <a:txBody>
                    <a:bodyPr/>
                    <a:lstStyle/>
                    <a:p>
                      <a:pPr algn="ctr"/>
                      <a:r>
                        <a:rPr lang="da-DK" sz="1000" b="1" dirty="0" smtClean="0"/>
                        <a:t>1</a:t>
                      </a:r>
                      <a:endParaRPr lang="da-DK" sz="1000" b="1" dirty="0"/>
                    </a:p>
                  </a:txBody>
                  <a:tcPr>
                    <a:solidFill>
                      <a:schemeClr val="tx2"/>
                    </a:solidFill>
                  </a:tcPr>
                </a:tc>
                <a:tc>
                  <a:txBody>
                    <a:bodyPr/>
                    <a:lstStyle/>
                    <a:p>
                      <a:pPr algn="ctr"/>
                      <a:r>
                        <a:rPr lang="da-DK" sz="1000" dirty="0" smtClean="0"/>
                        <a:t>0</a:t>
                      </a:r>
                      <a:endParaRPr lang="da-DK" sz="1000" dirty="0"/>
                    </a:p>
                  </a:txBody>
                  <a:tcPr/>
                </a:tc>
                <a:tc>
                  <a:txBody>
                    <a:bodyPr/>
                    <a:lstStyle/>
                    <a:p>
                      <a:pPr algn="ctr" rtl="0" fontAlgn="ctr"/>
                      <a:r>
                        <a:rPr lang="da-DK" sz="1000" b="0" i="0" u="none" strike="noStrike" dirty="0">
                          <a:solidFill>
                            <a:schemeClr val="tx1"/>
                          </a:solidFill>
                          <a:effectLst/>
                          <a:latin typeface="Arial"/>
                        </a:rPr>
                        <a:t>1</a:t>
                      </a:r>
                    </a:p>
                  </a:txBody>
                  <a:tcPr marL="9525" marR="9525" marT="9525" marB="0" anchor="ctr"/>
                </a:tc>
              </a:tr>
              <a:tr h="244280">
                <a:tc>
                  <a:txBody>
                    <a:bodyPr/>
                    <a:lstStyle/>
                    <a:p>
                      <a:pPr algn="ctr"/>
                      <a:r>
                        <a:rPr lang="da-DK" sz="1000" dirty="0" smtClean="0"/>
                        <a:t>24</a:t>
                      </a:r>
                      <a:endParaRPr lang="da-DK" sz="1000" dirty="0"/>
                    </a:p>
                  </a:txBody>
                  <a:tcPr/>
                </a:tc>
                <a:tc>
                  <a:txBody>
                    <a:bodyPr/>
                    <a:lstStyle/>
                    <a:p>
                      <a:pPr marL="0" algn="l" defTabSz="914400" rtl="0" eaLnBrk="1" fontAlgn="t" latinLnBrk="0" hangingPunct="1"/>
                      <a:r>
                        <a:rPr lang="da-DK" sz="1000" b="0" i="0" u="none" strike="noStrike" kern="1200" dirty="0">
                          <a:solidFill>
                            <a:schemeClr val="dk1"/>
                          </a:solidFill>
                          <a:effectLst/>
                          <a:latin typeface="Verdana"/>
                          <a:ea typeface="+mn-ea"/>
                          <a:cs typeface="+mn-cs"/>
                        </a:rPr>
                        <a:t>Miljø- og Fødevareministeriet</a:t>
                      </a:r>
                    </a:p>
                  </a:txBody>
                  <a:tcPr marL="0" marR="0" marT="0" marB="0"/>
                </a:tc>
                <a:tc>
                  <a:txBody>
                    <a:bodyPr/>
                    <a:lstStyle/>
                    <a:p>
                      <a:pPr algn="ctr"/>
                      <a:r>
                        <a:rPr lang="da-DK" sz="1000" b="1" dirty="0" smtClean="0"/>
                        <a:t>6</a:t>
                      </a:r>
                      <a:endParaRPr lang="da-DK" sz="1000" b="1" dirty="0"/>
                    </a:p>
                  </a:txBody>
                  <a:tcPr>
                    <a:solidFill>
                      <a:schemeClr val="tx2"/>
                    </a:solidFill>
                  </a:tcPr>
                </a:tc>
                <a:tc>
                  <a:txBody>
                    <a:bodyPr/>
                    <a:lstStyle/>
                    <a:p>
                      <a:pPr algn="ctr"/>
                      <a:r>
                        <a:rPr lang="da-DK" sz="1000" dirty="0" smtClean="0"/>
                        <a:t>0</a:t>
                      </a:r>
                      <a:endParaRPr lang="da-DK" sz="1000" dirty="0"/>
                    </a:p>
                  </a:txBody>
                  <a:tcPr/>
                </a:tc>
                <a:tc>
                  <a:txBody>
                    <a:bodyPr/>
                    <a:lstStyle/>
                    <a:p>
                      <a:pPr algn="ctr" rtl="0" fontAlgn="ctr"/>
                      <a:r>
                        <a:rPr lang="da-DK" sz="1000" b="0" i="0" u="none" strike="noStrike" dirty="0">
                          <a:solidFill>
                            <a:schemeClr val="tx1"/>
                          </a:solidFill>
                          <a:effectLst/>
                          <a:latin typeface="Arial"/>
                        </a:rPr>
                        <a:t>5</a:t>
                      </a:r>
                    </a:p>
                  </a:txBody>
                  <a:tcPr marL="9525" marR="9525" marT="9525" marB="0" anchor="ctr"/>
                </a:tc>
              </a:tr>
              <a:tr h="244280">
                <a:tc>
                  <a:txBody>
                    <a:bodyPr/>
                    <a:lstStyle/>
                    <a:p>
                      <a:pPr algn="ctr"/>
                      <a:r>
                        <a:rPr lang="da-DK" sz="1000" dirty="0" smtClean="0"/>
                        <a:t>28</a:t>
                      </a:r>
                      <a:endParaRPr lang="da-DK" sz="1000" dirty="0"/>
                    </a:p>
                  </a:txBody>
                  <a:tcPr/>
                </a:tc>
                <a:tc>
                  <a:txBody>
                    <a:bodyPr/>
                    <a:lstStyle/>
                    <a:p>
                      <a:pPr marL="0" algn="l" defTabSz="914400" rtl="0" eaLnBrk="1" fontAlgn="t" latinLnBrk="0" hangingPunct="1"/>
                      <a:r>
                        <a:rPr lang="da-DK" sz="1000" b="0" i="0" u="none" strike="noStrike" kern="1200" dirty="0">
                          <a:solidFill>
                            <a:schemeClr val="dk1"/>
                          </a:solidFill>
                          <a:effectLst/>
                          <a:latin typeface="Verdana"/>
                          <a:ea typeface="+mn-ea"/>
                          <a:cs typeface="+mn-cs"/>
                        </a:rPr>
                        <a:t>Transport-, og Bygnings- og Boligministeriet</a:t>
                      </a:r>
                    </a:p>
                  </a:txBody>
                  <a:tcPr marL="0" marR="0" marT="0" marB="0"/>
                </a:tc>
                <a:tc>
                  <a:txBody>
                    <a:bodyPr/>
                    <a:lstStyle/>
                    <a:p>
                      <a:pPr algn="ctr"/>
                      <a:r>
                        <a:rPr lang="da-DK" sz="1000" b="1" dirty="0" smtClean="0"/>
                        <a:t>5</a:t>
                      </a:r>
                      <a:endParaRPr lang="da-DK" sz="1000" b="1" dirty="0"/>
                    </a:p>
                  </a:txBody>
                  <a:tcPr>
                    <a:solidFill>
                      <a:schemeClr val="tx2"/>
                    </a:solidFill>
                  </a:tcPr>
                </a:tc>
                <a:tc>
                  <a:txBody>
                    <a:bodyPr/>
                    <a:lstStyle/>
                    <a:p>
                      <a:pPr algn="ctr"/>
                      <a:r>
                        <a:rPr lang="da-DK" sz="1000" dirty="0" smtClean="0"/>
                        <a:t>1</a:t>
                      </a:r>
                      <a:endParaRPr lang="da-DK" sz="1000" dirty="0"/>
                    </a:p>
                  </a:txBody>
                  <a:tcPr/>
                </a:tc>
                <a:tc>
                  <a:txBody>
                    <a:bodyPr/>
                    <a:lstStyle/>
                    <a:p>
                      <a:pPr algn="ctr" rtl="0" fontAlgn="ctr"/>
                      <a:r>
                        <a:rPr lang="da-DK" sz="1000" b="0" i="0" u="none" strike="noStrike" dirty="0">
                          <a:solidFill>
                            <a:schemeClr val="tx1"/>
                          </a:solidFill>
                          <a:effectLst/>
                          <a:latin typeface="Arial"/>
                        </a:rPr>
                        <a:t>4</a:t>
                      </a:r>
                    </a:p>
                  </a:txBody>
                  <a:tcPr marL="9525" marR="9525" marT="9525" marB="0" anchor="ctr"/>
                </a:tc>
              </a:tr>
              <a:tr h="244280">
                <a:tc>
                  <a:txBody>
                    <a:bodyPr/>
                    <a:lstStyle/>
                    <a:p>
                      <a:pPr algn="ctr"/>
                      <a:r>
                        <a:rPr lang="da-DK" sz="1000" dirty="0" smtClean="0"/>
                        <a:t>29</a:t>
                      </a:r>
                      <a:endParaRPr lang="da-DK" sz="1000" dirty="0"/>
                    </a:p>
                  </a:txBody>
                  <a:tcPr/>
                </a:tc>
                <a:tc>
                  <a:txBody>
                    <a:bodyPr/>
                    <a:lstStyle/>
                    <a:p>
                      <a:pPr marL="0" algn="l" defTabSz="914400" rtl="0" eaLnBrk="1" fontAlgn="t" latinLnBrk="0" hangingPunct="1"/>
                      <a:r>
                        <a:rPr lang="da-DK" sz="1000" b="0" i="0" u="none" strike="noStrike" kern="1200" dirty="0">
                          <a:solidFill>
                            <a:schemeClr val="dk1"/>
                          </a:solidFill>
                          <a:effectLst/>
                          <a:latin typeface="Verdana"/>
                          <a:ea typeface="+mn-ea"/>
                          <a:cs typeface="+mn-cs"/>
                        </a:rPr>
                        <a:t>Energi-, Forsynings- og Klimaministeriet</a:t>
                      </a:r>
                    </a:p>
                  </a:txBody>
                  <a:tcPr marL="0" marR="0" marT="0" marB="0" anchor="b"/>
                </a:tc>
                <a:tc>
                  <a:txBody>
                    <a:bodyPr/>
                    <a:lstStyle/>
                    <a:p>
                      <a:pPr algn="ctr"/>
                      <a:r>
                        <a:rPr lang="da-DK" sz="1000" b="1" dirty="0" smtClean="0"/>
                        <a:t>7</a:t>
                      </a:r>
                      <a:endParaRPr lang="da-DK" sz="1000" b="1" dirty="0"/>
                    </a:p>
                  </a:txBody>
                  <a:tcPr>
                    <a:solidFill>
                      <a:schemeClr val="tx2"/>
                    </a:solidFill>
                  </a:tcPr>
                </a:tc>
                <a:tc>
                  <a:txBody>
                    <a:bodyPr/>
                    <a:lstStyle/>
                    <a:p>
                      <a:pPr algn="ctr"/>
                      <a:r>
                        <a:rPr lang="da-DK" sz="1000" dirty="0" smtClean="0"/>
                        <a:t>1</a:t>
                      </a:r>
                      <a:endParaRPr lang="da-DK" sz="1000" dirty="0"/>
                    </a:p>
                  </a:txBody>
                  <a:tcPr/>
                </a:tc>
                <a:tc>
                  <a:txBody>
                    <a:bodyPr/>
                    <a:lstStyle/>
                    <a:p>
                      <a:pPr algn="ctr" rtl="0" fontAlgn="ctr"/>
                      <a:r>
                        <a:rPr lang="da-DK" sz="1000" b="0" i="0" u="none" strike="noStrike" dirty="0">
                          <a:solidFill>
                            <a:schemeClr val="tx1"/>
                          </a:solidFill>
                          <a:effectLst/>
                          <a:latin typeface="Arial"/>
                        </a:rPr>
                        <a:t>5</a:t>
                      </a:r>
                    </a:p>
                  </a:txBody>
                  <a:tcPr marL="9525" marR="9525" marT="9525" marB="0" anchor="ctr"/>
                </a:tc>
              </a:tr>
              <a:tr h="244280">
                <a:tc>
                  <a:txBody>
                    <a:bodyPr/>
                    <a:lstStyle/>
                    <a:p>
                      <a:pPr algn="ctr"/>
                      <a:r>
                        <a:rPr lang="da-DK" sz="1000" dirty="0" smtClean="0"/>
                        <a:t>I alt</a:t>
                      </a:r>
                      <a:endParaRPr lang="da-DK" sz="1000" dirty="0"/>
                    </a:p>
                  </a:txBody>
                  <a:tcPr/>
                </a:tc>
                <a:tc>
                  <a:txBody>
                    <a:bodyPr/>
                    <a:lstStyle/>
                    <a:p>
                      <a:pPr marL="0" algn="l" defTabSz="914400" rtl="0" eaLnBrk="1" fontAlgn="t" latinLnBrk="0" hangingPunct="1"/>
                      <a:endParaRPr lang="da-DK" sz="1000" b="0" i="0" u="none" strike="noStrike" kern="1200" dirty="0">
                        <a:solidFill>
                          <a:schemeClr val="dk1"/>
                        </a:solidFill>
                        <a:effectLst/>
                        <a:latin typeface="Verdana"/>
                        <a:ea typeface="+mn-ea"/>
                        <a:cs typeface="+mn-cs"/>
                      </a:endParaRPr>
                    </a:p>
                  </a:txBody>
                  <a:tcPr marL="0" marR="0" marT="0" marB="0" anchor="b"/>
                </a:tc>
                <a:tc>
                  <a:txBody>
                    <a:bodyPr/>
                    <a:lstStyle/>
                    <a:p>
                      <a:pPr algn="ctr"/>
                      <a:r>
                        <a:rPr lang="da-DK" sz="1000" b="1" dirty="0" smtClean="0"/>
                        <a:t>77</a:t>
                      </a:r>
                      <a:endParaRPr lang="da-DK" sz="1000" b="1" dirty="0"/>
                    </a:p>
                  </a:txBody>
                  <a:tcPr>
                    <a:solidFill>
                      <a:schemeClr val="tx2"/>
                    </a:solidFill>
                  </a:tcPr>
                </a:tc>
                <a:tc>
                  <a:txBody>
                    <a:bodyPr/>
                    <a:lstStyle/>
                    <a:p>
                      <a:pPr algn="ctr"/>
                      <a:r>
                        <a:rPr lang="da-DK" sz="1000" dirty="0" smtClean="0"/>
                        <a:t>58</a:t>
                      </a:r>
                      <a:endParaRPr lang="da-DK" sz="1000" dirty="0"/>
                    </a:p>
                  </a:txBody>
                  <a:tcPr/>
                </a:tc>
                <a:tc>
                  <a:txBody>
                    <a:bodyPr/>
                    <a:lstStyle/>
                    <a:p>
                      <a:pPr algn="ctr"/>
                      <a:r>
                        <a:rPr lang="da-DK" sz="1000" b="0" dirty="0" smtClean="0"/>
                        <a:t>54</a:t>
                      </a:r>
                      <a:endParaRPr lang="da-DK" sz="1000" b="0" dirty="0"/>
                    </a:p>
                  </a:txBody>
                  <a:tcPr/>
                </a:tc>
              </a:tr>
            </a:tbl>
          </a:graphicData>
        </a:graphic>
      </p:graphicFrame>
    </p:spTree>
    <p:extLst>
      <p:ext uri="{BB962C8B-B14F-4D97-AF65-F5344CB8AC3E}">
        <p14:creationId xmlns:p14="http://schemas.microsoft.com/office/powerpoint/2010/main" val="27240207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36891" y="538164"/>
            <a:ext cx="10317427" cy="658589"/>
          </a:xfrm>
        </p:spPr>
        <p:txBody>
          <a:bodyPr/>
          <a:lstStyle/>
          <a:p>
            <a:r>
              <a:rPr lang="da-DK" dirty="0" smtClean="0"/>
              <a:t>Forum for statslige regnskabschefer</a:t>
            </a:r>
            <a:endParaRPr lang="da-DK" dirty="0"/>
          </a:p>
        </p:txBody>
      </p:sp>
      <p:sp>
        <p:nvSpPr>
          <p:cNvPr id="3" name="Pladsholder til indhold 2"/>
          <p:cNvSpPr>
            <a:spLocks noGrp="1"/>
          </p:cNvSpPr>
          <p:nvPr>
            <p:ph idx="1"/>
          </p:nvPr>
        </p:nvSpPr>
        <p:spPr>
          <a:xfrm>
            <a:off x="936891" y="1420958"/>
            <a:ext cx="10465163" cy="4803452"/>
          </a:xfrm>
        </p:spPr>
        <p:txBody>
          <a:bodyPr/>
          <a:lstStyle/>
          <a:p>
            <a:pPr marL="0" indent="0">
              <a:buNone/>
            </a:pPr>
            <a:r>
              <a:rPr lang="da-DK" b="0" dirty="0" smtClean="0"/>
              <a:t>Der er afholdt tre møder i 2018, og der vil igen komme tre møder i 2019 </a:t>
            </a:r>
            <a:br>
              <a:rPr lang="da-DK" b="0" dirty="0" smtClean="0"/>
            </a:br>
            <a:r>
              <a:rPr lang="da-DK" b="0" dirty="0" smtClean="0"/>
              <a:t>(marts, juni og oktober) </a:t>
            </a:r>
          </a:p>
          <a:p>
            <a:pPr marL="0" indent="0">
              <a:buNone/>
            </a:pPr>
            <a:r>
              <a:rPr lang="da-DK" b="0" dirty="0" smtClean="0"/>
              <a:t>Tilmeldingslisten er vokset fra ca. 40 til over 60 deltagere</a:t>
            </a:r>
          </a:p>
          <a:p>
            <a:pPr marL="0" indent="0">
              <a:buNone/>
            </a:pPr>
            <a:r>
              <a:rPr lang="da-DK" b="0" dirty="0" smtClean="0"/>
              <a:t>Vi har i år besøgt </a:t>
            </a:r>
            <a:r>
              <a:rPr lang="da-DK" dirty="0"/>
              <a:t> Trafik-, Bygge- og </a:t>
            </a:r>
            <a:r>
              <a:rPr lang="da-DK" dirty="0" smtClean="0"/>
              <a:t>Boligstyrelsen</a:t>
            </a:r>
            <a:r>
              <a:rPr lang="da-DK" dirty="0"/>
              <a:t>, Konkurrence- og </a:t>
            </a:r>
            <a:r>
              <a:rPr lang="da-DK" dirty="0" smtClean="0"/>
              <a:t>Forbrugerstyrelsen og snart hos</a:t>
            </a:r>
            <a:r>
              <a:rPr lang="da-DK" b="0" dirty="0" smtClean="0"/>
              <a:t> </a:t>
            </a:r>
            <a:r>
              <a:rPr lang="da-DK" dirty="0" smtClean="0"/>
              <a:t>Nationalmuseet </a:t>
            </a:r>
          </a:p>
          <a:p>
            <a:pPr marL="0" indent="0">
              <a:buNone/>
            </a:pPr>
            <a:r>
              <a:rPr lang="da-DK" dirty="0" smtClean="0"/>
              <a:t>Et af resultaterne af dette forum, er den reviderede regnskabserklæring, som I </a:t>
            </a:r>
            <a:r>
              <a:rPr lang="da-DK" dirty="0" err="1" smtClean="0"/>
              <a:t>i</a:t>
            </a:r>
            <a:r>
              <a:rPr lang="da-DK" dirty="0" smtClean="0"/>
              <a:t> dag har set præsenteret.</a:t>
            </a:r>
          </a:p>
          <a:p>
            <a:pPr marL="0" indent="0">
              <a:buNone/>
            </a:pPr>
            <a:r>
              <a:rPr lang="da-DK" dirty="0" smtClean="0"/>
              <a:t>Ideer til arbejdsgrupper eller emner til dette forum er meget velkomne.</a:t>
            </a:r>
            <a:endParaRPr lang="da-DK" b="0" dirty="0" smtClean="0"/>
          </a:p>
          <a:p>
            <a:pPr marL="0" indent="0">
              <a:buNone/>
            </a:pPr>
            <a:r>
              <a:rPr lang="da-DK" dirty="0" smtClean="0"/>
              <a:t>Vi har behov for værter for de </a:t>
            </a:r>
            <a:r>
              <a:rPr lang="da-DK" b="0" dirty="0" smtClean="0"/>
              <a:t>kommende møder  - kontakt SAM hvis I gerne vil stille op?</a:t>
            </a:r>
          </a:p>
          <a:p>
            <a:pPr marL="0" indent="0">
              <a:buNone/>
            </a:pPr>
            <a:endParaRPr lang="da-DK" b="0" dirty="0"/>
          </a:p>
        </p:txBody>
      </p:sp>
      <p:sp>
        <p:nvSpPr>
          <p:cNvPr id="4" name="Pladsholder til diasnummer 3"/>
          <p:cNvSpPr>
            <a:spLocks noGrp="1"/>
          </p:cNvSpPr>
          <p:nvPr>
            <p:ph type="sldNum" sz="quarter" idx="12"/>
          </p:nvPr>
        </p:nvSpPr>
        <p:spPr/>
        <p:txBody>
          <a:bodyPr/>
          <a:lstStyle/>
          <a:p>
            <a:fld id="{0B6ECE14-DE6A-47DB-A2E9-53D91F6F3E38}" type="slidenum">
              <a:rPr lang="da-DK" smtClean="0"/>
              <a:pPr/>
              <a:t>25</a:t>
            </a:fld>
            <a:endParaRPr lang="da-DK" dirty="0"/>
          </a:p>
        </p:txBody>
      </p:sp>
    </p:spTree>
    <p:extLst>
      <p:ext uri="{BB962C8B-B14F-4D97-AF65-F5344CB8AC3E}">
        <p14:creationId xmlns:p14="http://schemas.microsoft.com/office/powerpoint/2010/main" val="15753048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xmlns="" id="{979B3E3C-8836-4729-AB6B-E2BA177A281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07" b="107"/>
          <a:stretch>
            <a:fillRect/>
          </a:stretch>
        </p:blipFill>
        <p:spPr/>
      </p:pic>
      <p:sp>
        <p:nvSpPr>
          <p:cNvPr id="10" name="Text Placeholder 9">
            <a:extLst>
              <a:ext uri="{FF2B5EF4-FFF2-40B4-BE49-F238E27FC236}">
                <a16:creationId xmlns:a16="http://schemas.microsoft.com/office/drawing/2014/main" xmlns="" id="{BBA96740-3A13-45FF-837D-C55B8C28931E}"/>
              </a:ext>
            </a:extLst>
          </p:cNvPr>
          <p:cNvSpPr>
            <a:spLocks noGrp="1"/>
          </p:cNvSpPr>
          <p:nvPr>
            <p:ph type="body" sz="quarter" idx="11"/>
          </p:nvPr>
        </p:nvSpPr>
        <p:spPr>
          <a:xfrm>
            <a:off x="467544" y="180000"/>
            <a:ext cx="5436000" cy="2744944"/>
          </a:xfrm>
        </p:spPr>
        <p:txBody>
          <a:bodyPr/>
          <a:lstStyle/>
          <a:p>
            <a:r>
              <a:rPr lang="da-DK" dirty="0" smtClean="0"/>
              <a:t>Oktober	2018</a:t>
            </a:r>
            <a:endParaRPr lang="da-DK" dirty="0"/>
          </a:p>
        </p:txBody>
      </p:sp>
      <p:sp>
        <p:nvSpPr>
          <p:cNvPr id="8" name="Title 7">
            <a:extLst>
              <a:ext uri="{FF2B5EF4-FFF2-40B4-BE49-F238E27FC236}">
                <a16:creationId xmlns:a16="http://schemas.microsoft.com/office/drawing/2014/main" xmlns="" id="{D2A49ACD-9EB4-4AB9-9D6F-4E5C3E8E8536}"/>
              </a:ext>
            </a:extLst>
          </p:cNvPr>
          <p:cNvSpPr>
            <a:spLocks noGrp="1"/>
          </p:cNvSpPr>
          <p:nvPr>
            <p:ph type="title"/>
          </p:nvPr>
        </p:nvSpPr>
        <p:spPr>
          <a:xfrm>
            <a:off x="686889" y="1088740"/>
            <a:ext cx="5201868" cy="1340349"/>
          </a:xfrm>
        </p:spPr>
        <p:txBody>
          <a:bodyPr>
            <a:noAutofit/>
          </a:bodyPr>
          <a:lstStyle/>
          <a:p>
            <a:r>
              <a:rPr lang="da-DK" sz="2800" dirty="0" smtClean="0"/>
              <a:t>Kundeportalen </a:t>
            </a:r>
            <a:br>
              <a:rPr lang="da-DK" sz="2800" dirty="0" smtClean="0"/>
            </a:br>
            <a:r>
              <a:rPr lang="da-DK" sz="2800" dirty="0" smtClean="0"/>
              <a:t> - nu er den her !</a:t>
            </a:r>
            <a:br>
              <a:rPr lang="da-DK" sz="2800" dirty="0" smtClean="0"/>
            </a:br>
            <a:endParaRPr lang="da-DK" sz="2800" dirty="0"/>
          </a:p>
        </p:txBody>
      </p:sp>
      <p:sp>
        <p:nvSpPr>
          <p:cNvPr id="11" name="Text Placeholder 10">
            <a:extLst>
              <a:ext uri="{FF2B5EF4-FFF2-40B4-BE49-F238E27FC236}">
                <a16:creationId xmlns:a16="http://schemas.microsoft.com/office/drawing/2014/main" xmlns="" id="{CC002FDF-6900-4D8B-A522-5550B4FA46D3}"/>
              </a:ext>
            </a:extLst>
          </p:cNvPr>
          <p:cNvSpPr>
            <a:spLocks noGrp="1"/>
          </p:cNvSpPr>
          <p:nvPr>
            <p:ph type="body" sz="quarter" idx="14"/>
          </p:nvPr>
        </p:nvSpPr>
        <p:spPr/>
        <p:txBody>
          <a:bodyPr/>
          <a:lstStyle/>
          <a:p>
            <a:endParaRPr lang="da-DK" dirty="0"/>
          </a:p>
        </p:txBody>
      </p:sp>
    </p:spTree>
    <p:extLst>
      <p:ext uri="{BB962C8B-B14F-4D97-AF65-F5344CB8AC3E}">
        <p14:creationId xmlns:p14="http://schemas.microsoft.com/office/powerpoint/2010/main" val="16574598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F88FBD-F2E3-4623-967D-895C0350599F}"/>
              </a:ext>
            </a:extLst>
          </p:cNvPr>
          <p:cNvSpPr>
            <a:spLocks noGrp="1"/>
          </p:cNvSpPr>
          <p:nvPr>
            <p:ph type="title"/>
          </p:nvPr>
        </p:nvSpPr>
        <p:spPr/>
        <p:txBody>
          <a:bodyPr/>
          <a:lstStyle/>
          <a:p>
            <a:r>
              <a:rPr lang="da-DK" dirty="0" smtClean="0"/>
              <a:t>Kundeportalen</a:t>
            </a:r>
            <a:endParaRPr lang="da-DK" dirty="0"/>
          </a:p>
        </p:txBody>
      </p:sp>
      <p:pic>
        <p:nvPicPr>
          <p:cNvPr id="5" name="Pladsholder til indhold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91119" y="1284489"/>
            <a:ext cx="6696075" cy="4464050"/>
          </a:xfrm>
        </p:spPr>
      </p:pic>
      <p:sp>
        <p:nvSpPr>
          <p:cNvPr id="4" name="Slide Number Placeholder 3">
            <a:extLst>
              <a:ext uri="{FF2B5EF4-FFF2-40B4-BE49-F238E27FC236}">
                <a16:creationId xmlns="" xmlns:a16="http://schemas.microsoft.com/office/drawing/2014/main" id="{9F599575-ABE8-40D0-9CCC-BAD9158E231D}"/>
              </a:ext>
            </a:extLst>
          </p:cNvPr>
          <p:cNvSpPr>
            <a:spLocks noGrp="1"/>
          </p:cNvSpPr>
          <p:nvPr>
            <p:ph type="sldNum" sz="quarter" idx="12"/>
          </p:nvPr>
        </p:nvSpPr>
        <p:spPr/>
        <p:txBody>
          <a:bodyPr/>
          <a:lstStyle/>
          <a:p>
            <a:fld id="{80AE25ED-097C-4BDC-A7CE-FA97BD9CA3B5}" type="slidenum">
              <a:rPr lang="da-DK" smtClean="0"/>
              <a:pPr/>
              <a:t>27</a:t>
            </a:fld>
            <a:endParaRPr lang="da-DK" dirty="0"/>
          </a:p>
        </p:txBody>
      </p:sp>
      <p:sp>
        <p:nvSpPr>
          <p:cNvPr id="7" name="Ellipse 6"/>
          <p:cNvSpPr/>
          <p:nvPr/>
        </p:nvSpPr>
        <p:spPr bwMode="auto">
          <a:xfrm rot="502358">
            <a:off x="5836170" y="444104"/>
            <a:ext cx="2893671" cy="1800200"/>
          </a:xfrm>
          <a:prstGeom prst="ellipse">
            <a:avLst/>
          </a:prstGeom>
          <a:solidFill>
            <a:schemeClr val="tx2"/>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smtClean="0">
              <a:ln>
                <a:noFill/>
              </a:ln>
              <a:solidFill>
                <a:schemeClr val="bg1"/>
              </a:solidFill>
              <a:effectLst/>
              <a:latin typeface="Arial" charset="0"/>
            </a:endParaRPr>
          </a:p>
        </p:txBody>
      </p:sp>
      <p:sp>
        <p:nvSpPr>
          <p:cNvPr id="8" name="Tekstboks 7"/>
          <p:cNvSpPr txBox="1"/>
          <p:nvPr/>
        </p:nvSpPr>
        <p:spPr>
          <a:xfrm rot="691037">
            <a:off x="6032707" y="826997"/>
            <a:ext cx="2500598" cy="907941"/>
          </a:xfrm>
          <a:prstGeom prst="rect">
            <a:avLst/>
          </a:prstGeom>
          <a:noFill/>
        </p:spPr>
        <p:txBody>
          <a:bodyPr wrap="square" lIns="0" tIns="0" rIns="0" bIns="0" rtlCol="0" anchor="ctr">
            <a:spAutoFit/>
          </a:bodyPr>
          <a:lstStyle/>
          <a:p>
            <a:pPr algn="ctr">
              <a:lnSpc>
                <a:spcPct val="100000"/>
              </a:lnSpc>
              <a:spcBef>
                <a:spcPts val="0"/>
              </a:spcBef>
            </a:pPr>
            <a:r>
              <a:rPr lang="da-DK" b="1" dirty="0">
                <a:solidFill>
                  <a:schemeClr val="bg1"/>
                </a:solidFill>
              </a:rPr>
              <a:t>Hurtig og nem adgang</a:t>
            </a:r>
          </a:p>
          <a:p>
            <a:pPr algn="ctr">
              <a:lnSpc>
                <a:spcPct val="100000"/>
              </a:lnSpc>
              <a:spcBef>
                <a:spcPts val="0"/>
              </a:spcBef>
            </a:pPr>
            <a:r>
              <a:rPr lang="da-DK" sz="1400" dirty="0" smtClean="0">
                <a:solidFill>
                  <a:schemeClr val="bg1"/>
                </a:solidFill>
                <a:latin typeface="+mn-lt"/>
              </a:rPr>
              <a:t>til </a:t>
            </a:r>
            <a:r>
              <a:rPr lang="da-DK" sz="1400" dirty="0">
                <a:solidFill>
                  <a:schemeClr val="bg1"/>
                </a:solidFill>
                <a:latin typeface="+mn-lt"/>
              </a:rPr>
              <a:t>relevante </a:t>
            </a:r>
            <a:r>
              <a:rPr lang="da-DK" sz="1400" dirty="0" smtClean="0">
                <a:solidFill>
                  <a:schemeClr val="bg1"/>
                </a:solidFill>
                <a:latin typeface="+mn-lt"/>
              </a:rPr>
              <a:t>og opdaterede</a:t>
            </a:r>
            <a:r>
              <a:rPr lang="da-DK" sz="1400" dirty="0">
                <a:solidFill>
                  <a:schemeClr val="bg1"/>
                </a:solidFill>
                <a:latin typeface="+mn-lt"/>
              </a:rPr>
              <a:t> </a:t>
            </a:r>
            <a:r>
              <a:rPr lang="da-DK" sz="1400" dirty="0" smtClean="0">
                <a:solidFill>
                  <a:schemeClr val="bg1"/>
                </a:solidFill>
                <a:latin typeface="+mn-lt"/>
              </a:rPr>
              <a:t>oplysninger om jer og udestående opfølgningspunkter</a:t>
            </a:r>
            <a:endParaRPr lang="da-DK" sz="1400" dirty="0">
              <a:solidFill>
                <a:schemeClr val="bg1"/>
              </a:solidFill>
              <a:latin typeface="+mn-lt"/>
            </a:endParaRPr>
          </a:p>
        </p:txBody>
      </p:sp>
      <p:sp>
        <p:nvSpPr>
          <p:cNvPr id="9" name="Tekstboks 8"/>
          <p:cNvSpPr txBox="1"/>
          <p:nvPr/>
        </p:nvSpPr>
        <p:spPr>
          <a:xfrm>
            <a:off x="692358" y="1988840"/>
            <a:ext cx="6159726" cy="3988784"/>
          </a:xfrm>
          <a:prstGeom prst="rect">
            <a:avLst/>
          </a:prstGeom>
          <a:noFill/>
        </p:spPr>
        <p:txBody>
          <a:bodyPr wrap="square" lIns="0" tIns="0" rIns="0" bIns="0" rtlCol="0">
            <a:spAutoFit/>
          </a:bodyPr>
          <a:lstStyle/>
          <a:p>
            <a:r>
              <a:rPr lang="da-DK" sz="2000" dirty="0"/>
              <a:t>Kundeportalen er et af </a:t>
            </a:r>
            <a:r>
              <a:rPr lang="da-DK" sz="2000" dirty="0" smtClean="0"/>
              <a:t>Statens </a:t>
            </a:r>
            <a:r>
              <a:rPr lang="da-DK" sz="2000" dirty="0"/>
              <a:t>Administrations strategiske udviklingsprojekter i 2018</a:t>
            </a:r>
            <a:r>
              <a:rPr lang="da-DK" sz="2000" dirty="0" smtClean="0"/>
              <a:t>, der blev </a:t>
            </a:r>
            <a:r>
              <a:rPr lang="da-DK" sz="2000" dirty="0"/>
              <a:t>iværksat på baggrund af sidste års </a:t>
            </a:r>
            <a:r>
              <a:rPr lang="da-DK" sz="2000" dirty="0" smtClean="0"/>
              <a:t>KTU.</a:t>
            </a:r>
          </a:p>
          <a:p>
            <a:r>
              <a:rPr lang="da-DK" sz="2000" dirty="0" smtClean="0"/>
              <a:t>Kundeportalen vil understøtte en bedre vidensdeling og er platformen for opfølgningen mellem jer og SAM.</a:t>
            </a:r>
          </a:p>
          <a:p>
            <a:r>
              <a:rPr lang="da-DK" sz="2000" dirty="0" smtClean="0"/>
              <a:t>Kundeportalen bliver kun en succes, hvis vi sammen får den anvendt og opdateret med relevante oplysninger.  </a:t>
            </a:r>
          </a:p>
          <a:p>
            <a:endParaRPr lang="da-DK" sz="2000" baseline="30000" dirty="0"/>
          </a:p>
          <a:p>
            <a:endParaRPr lang="da-DK" sz="2000" baseline="30000" dirty="0" smtClean="0"/>
          </a:p>
          <a:p>
            <a:endParaRPr lang="da-DK" sz="2000" baseline="30000" dirty="0" smtClean="0"/>
          </a:p>
        </p:txBody>
      </p:sp>
    </p:spTree>
    <p:extLst>
      <p:ext uri="{BB962C8B-B14F-4D97-AF65-F5344CB8AC3E}">
        <p14:creationId xmlns:p14="http://schemas.microsoft.com/office/powerpoint/2010/main" val="3602588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F88FBD-F2E3-4623-967D-895C0350599F}"/>
              </a:ext>
            </a:extLst>
          </p:cNvPr>
          <p:cNvSpPr>
            <a:spLocks noGrp="1"/>
          </p:cNvSpPr>
          <p:nvPr>
            <p:ph type="title"/>
          </p:nvPr>
        </p:nvSpPr>
        <p:spPr/>
        <p:txBody>
          <a:bodyPr/>
          <a:lstStyle/>
          <a:p>
            <a:r>
              <a:rPr lang="da-DK" dirty="0" smtClean="0"/>
              <a:t>Kundeportalen giver adgang til </a:t>
            </a:r>
            <a:endParaRPr lang="da-DK" dirty="0"/>
          </a:p>
        </p:txBody>
      </p:sp>
      <p:sp>
        <p:nvSpPr>
          <p:cNvPr id="4" name="Slide Number Placeholder 3">
            <a:extLst>
              <a:ext uri="{FF2B5EF4-FFF2-40B4-BE49-F238E27FC236}">
                <a16:creationId xmlns="" xmlns:a16="http://schemas.microsoft.com/office/drawing/2014/main" id="{9F599575-ABE8-40D0-9CCC-BAD9158E231D}"/>
              </a:ext>
            </a:extLst>
          </p:cNvPr>
          <p:cNvSpPr>
            <a:spLocks noGrp="1"/>
          </p:cNvSpPr>
          <p:nvPr>
            <p:ph type="sldNum" sz="quarter" idx="12"/>
          </p:nvPr>
        </p:nvSpPr>
        <p:spPr/>
        <p:txBody>
          <a:bodyPr/>
          <a:lstStyle/>
          <a:p>
            <a:fld id="{80AE25ED-097C-4BDC-A7CE-FA97BD9CA3B5}" type="slidenum">
              <a:rPr lang="da-DK" smtClean="0"/>
              <a:pPr/>
              <a:t>28</a:t>
            </a:fld>
            <a:endParaRPr lang="da-DK" dirty="0"/>
          </a:p>
        </p:txBody>
      </p:sp>
      <p:sp>
        <p:nvSpPr>
          <p:cNvPr id="8" name="Tekstboks 7"/>
          <p:cNvSpPr txBox="1"/>
          <p:nvPr/>
        </p:nvSpPr>
        <p:spPr>
          <a:xfrm rot="691037">
            <a:off x="5935077" y="1466336"/>
            <a:ext cx="2500598" cy="692497"/>
          </a:xfrm>
          <a:prstGeom prst="rect">
            <a:avLst/>
          </a:prstGeom>
          <a:noFill/>
        </p:spPr>
        <p:txBody>
          <a:bodyPr wrap="square" lIns="0" tIns="0" rIns="0" bIns="0" rtlCol="0" anchor="ctr">
            <a:spAutoFit/>
          </a:bodyPr>
          <a:lstStyle/>
          <a:p>
            <a:pPr algn="ctr">
              <a:lnSpc>
                <a:spcPct val="100000"/>
              </a:lnSpc>
              <a:spcBef>
                <a:spcPts val="0"/>
              </a:spcBef>
            </a:pPr>
            <a:r>
              <a:rPr lang="da-DK" b="1" dirty="0">
                <a:solidFill>
                  <a:schemeClr val="bg1"/>
                </a:solidFill>
              </a:rPr>
              <a:t>Hurtig og nem adgang</a:t>
            </a:r>
          </a:p>
          <a:p>
            <a:pPr algn="ctr">
              <a:lnSpc>
                <a:spcPct val="100000"/>
              </a:lnSpc>
              <a:spcBef>
                <a:spcPts val="0"/>
              </a:spcBef>
            </a:pPr>
            <a:r>
              <a:rPr lang="da-DK" sz="1400" dirty="0" smtClean="0">
                <a:solidFill>
                  <a:schemeClr val="bg1"/>
                </a:solidFill>
                <a:latin typeface="+mn-lt"/>
              </a:rPr>
              <a:t>til </a:t>
            </a:r>
            <a:r>
              <a:rPr lang="da-DK" sz="1400" dirty="0">
                <a:solidFill>
                  <a:schemeClr val="bg1"/>
                </a:solidFill>
                <a:latin typeface="+mn-lt"/>
              </a:rPr>
              <a:t>relevante </a:t>
            </a:r>
            <a:r>
              <a:rPr lang="da-DK" sz="1400" dirty="0" smtClean="0">
                <a:solidFill>
                  <a:schemeClr val="bg1"/>
                </a:solidFill>
                <a:latin typeface="+mn-lt"/>
              </a:rPr>
              <a:t>og opdaterede</a:t>
            </a:r>
            <a:r>
              <a:rPr lang="da-DK" sz="1400" dirty="0">
                <a:solidFill>
                  <a:schemeClr val="bg1"/>
                </a:solidFill>
                <a:latin typeface="+mn-lt"/>
              </a:rPr>
              <a:t> </a:t>
            </a:r>
            <a:r>
              <a:rPr lang="da-DK" sz="1400" dirty="0" smtClean="0">
                <a:solidFill>
                  <a:schemeClr val="bg1"/>
                </a:solidFill>
                <a:latin typeface="+mn-lt"/>
              </a:rPr>
              <a:t>oplysninger</a:t>
            </a:r>
            <a:endParaRPr lang="da-DK" sz="1400" dirty="0">
              <a:solidFill>
                <a:schemeClr val="bg1"/>
              </a:solidFill>
              <a:latin typeface="+mn-lt"/>
            </a:endParaRPr>
          </a:p>
        </p:txBody>
      </p:sp>
      <p:sp>
        <p:nvSpPr>
          <p:cNvPr id="9" name="Tekstboks 8"/>
          <p:cNvSpPr txBox="1"/>
          <p:nvPr/>
        </p:nvSpPr>
        <p:spPr>
          <a:xfrm>
            <a:off x="688945" y="1664804"/>
            <a:ext cx="5122654" cy="3747757"/>
          </a:xfrm>
          <a:prstGeom prst="rect">
            <a:avLst/>
          </a:prstGeom>
          <a:noFill/>
        </p:spPr>
        <p:txBody>
          <a:bodyPr wrap="square" lIns="0" tIns="0" rIns="0" bIns="0" rtlCol="0">
            <a:spAutoFit/>
          </a:bodyPr>
          <a:lstStyle/>
          <a:p>
            <a:pPr marL="342900" indent="-342900">
              <a:buFont typeface="Wingdings" panose="05000000000000000000" pitchFamily="2" charset="2"/>
              <a:buChar char="§"/>
            </a:pPr>
            <a:r>
              <a:rPr lang="da-DK" sz="2000" dirty="0" smtClean="0">
                <a:latin typeface="+mn-lt"/>
              </a:rPr>
              <a:t>Stamoplysninger</a:t>
            </a:r>
            <a:endParaRPr lang="da-DK" sz="2000" dirty="0">
              <a:latin typeface="+mn-lt"/>
            </a:endParaRPr>
          </a:p>
          <a:p>
            <a:pPr marL="342900" indent="-342900">
              <a:buFont typeface="Wingdings" panose="05000000000000000000" pitchFamily="2" charset="2"/>
              <a:buChar char="§"/>
            </a:pPr>
            <a:r>
              <a:rPr lang="da-DK" sz="2000" dirty="0">
                <a:latin typeface="+mn-lt"/>
              </a:rPr>
              <a:t>Kundeaftaler med tilhørende bilag</a:t>
            </a:r>
          </a:p>
          <a:p>
            <a:pPr marL="342900" indent="-342900">
              <a:buFont typeface="Wingdings" panose="05000000000000000000" pitchFamily="2" charset="2"/>
              <a:buChar char="§"/>
            </a:pPr>
            <a:r>
              <a:rPr lang="da-DK" sz="2000" dirty="0">
                <a:latin typeface="+mn-lt"/>
              </a:rPr>
              <a:t>Drejebøger</a:t>
            </a:r>
          </a:p>
          <a:p>
            <a:pPr marL="342900" indent="-342900">
              <a:buFont typeface="Wingdings" panose="05000000000000000000" pitchFamily="2" charset="2"/>
              <a:buChar char="§"/>
            </a:pPr>
            <a:r>
              <a:rPr lang="da-DK" sz="2000" dirty="0" smtClean="0"/>
              <a:t>Kontaktinformationer hos jer</a:t>
            </a:r>
            <a:endParaRPr lang="da-DK" sz="2000" dirty="0"/>
          </a:p>
          <a:p>
            <a:pPr marL="342900" indent="-342900">
              <a:buFont typeface="Wingdings" panose="05000000000000000000" pitchFamily="2" charset="2"/>
              <a:buChar char="§"/>
            </a:pPr>
            <a:r>
              <a:rPr lang="da-DK" sz="2000" dirty="0" smtClean="0">
                <a:latin typeface="+mn-lt"/>
              </a:rPr>
              <a:t>Møder</a:t>
            </a:r>
            <a:r>
              <a:rPr lang="da-DK" sz="2000" dirty="0">
                <a:latin typeface="+mn-lt"/>
              </a:rPr>
              <a:t>, referater og aktionslister</a:t>
            </a:r>
          </a:p>
          <a:p>
            <a:pPr marL="342900" indent="-342900">
              <a:buFont typeface="Wingdings" panose="05000000000000000000" pitchFamily="2" charset="2"/>
              <a:buChar char="§"/>
            </a:pPr>
            <a:r>
              <a:rPr lang="da-DK" sz="2000" dirty="0" smtClean="0">
                <a:latin typeface="+mn-lt"/>
              </a:rPr>
              <a:t>Servicemålsrapporter</a:t>
            </a:r>
          </a:p>
          <a:p>
            <a:pPr marL="342900" indent="-342900">
              <a:buFont typeface="Wingdings" panose="05000000000000000000" pitchFamily="2" charset="2"/>
              <a:buChar char="§"/>
            </a:pPr>
            <a:r>
              <a:rPr lang="da-DK" sz="2000" dirty="0" smtClean="0">
                <a:latin typeface="+mn-lt"/>
              </a:rPr>
              <a:t>…. </a:t>
            </a:r>
          </a:p>
          <a:p>
            <a:endParaRPr lang="da-DK" dirty="0">
              <a:latin typeface="+mn-lt"/>
            </a:endParaRPr>
          </a:p>
        </p:txBody>
      </p:sp>
      <p:pic>
        <p:nvPicPr>
          <p:cNvPr id="6" name="Pladsholder til indhold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76020" y="1928825"/>
            <a:ext cx="5586984" cy="3395472"/>
          </a:xfrm>
        </p:spPr>
      </p:pic>
    </p:spTree>
    <p:extLst>
      <p:ext uri="{BB962C8B-B14F-4D97-AF65-F5344CB8AC3E}">
        <p14:creationId xmlns:p14="http://schemas.microsoft.com/office/powerpoint/2010/main" val="38646196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Kundeportalen … første og næste skridt</a:t>
            </a:r>
            <a:endParaRPr lang="da-DK" dirty="0"/>
          </a:p>
        </p:txBody>
      </p:sp>
      <p:sp>
        <p:nvSpPr>
          <p:cNvPr id="3" name="Pladsholder til indhold 2"/>
          <p:cNvSpPr>
            <a:spLocks noGrp="1"/>
          </p:cNvSpPr>
          <p:nvPr>
            <p:ph idx="1"/>
          </p:nvPr>
        </p:nvSpPr>
        <p:spPr>
          <a:xfrm>
            <a:off x="701675" y="1297840"/>
            <a:ext cx="10784483" cy="4464049"/>
          </a:xfrm>
        </p:spPr>
        <p:txBody>
          <a:bodyPr/>
          <a:lstStyle/>
          <a:p>
            <a:pPr marL="0" indent="0">
              <a:buNone/>
            </a:pPr>
            <a:r>
              <a:rPr lang="da-DK" b="1" dirty="0" smtClean="0"/>
              <a:t>Første skridt</a:t>
            </a:r>
          </a:p>
          <a:p>
            <a:pPr>
              <a:buFont typeface="Wingdings" panose="05000000000000000000" pitchFamily="2" charset="2"/>
              <a:buChar char="§"/>
            </a:pPr>
            <a:r>
              <a:rPr lang="da-DK" dirty="0" smtClean="0"/>
              <a:t>Aktionslister på alle kunder skal etableres i takt med kundemøder</a:t>
            </a:r>
          </a:p>
          <a:p>
            <a:pPr>
              <a:buFont typeface="Wingdings" panose="05000000000000000000" pitchFamily="2" charset="2"/>
              <a:buChar char="§"/>
            </a:pPr>
            <a:r>
              <a:rPr lang="da-DK" dirty="0" smtClean="0"/>
              <a:t>Drejebøger på regnskab  og refusion vil blive lagt ind i portalen i takt med at de er opdateret i dialog med jer (over det næste halve år)</a:t>
            </a:r>
          </a:p>
          <a:p>
            <a:pPr>
              <a:buFont typeface="Wingdings" panose="05000000000000000000" pitchFamily="2" charset="2"/>
              <a:buChar char="§"/>
            </a:pPr>
            <a:r>
              <a:rPr lang="da-DK" dirty="0" err="1" smtClean="0"/>
              <a:t>Opload</a:t>
            </a:r>
            <a:r>
              <a:rPr lang="da-DK" dirty="0" smtClean="0"/>
              <a:t> af drejebøger på løn er næsten fuldført (90%)</a:t>
            </a:r>
          </a:p>
          <a:p>
            <a:pPr>
              <a:buFont typeface="Wingdings" panose="05000000000000000000" pitchFamily="2" charset="2"/>
              <a:buChar char="§"/>
            </a:pPr>
            <a:r>
              <a:rPr lang="da-DK" dirty="0" err="1" smtClean="0"/>
              <a:t>Opload</a:t>
            </a:r>
            <a:r>
              <a:rPr lang="da-DK" dirty="0" smtClean="0"/>
              <a:t> af kundeaftaler er kundeaftaler er næsten fuldført  (95%) </a:t>
            </a:r>
          </a:p>
          <a:p>
            <a:pPr>
              <a:buFont typeface="Wingdings" panose="05000000000000000000" pitchFamily="2" charset="2"/>
              <a:buChar char="§"/>
            </a:pPr>
            <a:r>
              <a:rPr lang="da-DK" dirty="0" smtClean="0"/>
              <a:t>I skal sikre at jeres kontaktoplysninger er lagt ind i portalen </a:t>
            </a:r>
            <a:r>
              <a:rPr lang="da-DK" dirty="0" err="1" smtClean="0"/>
              <a:t>mhp</a:t>
            </a:r>
            <a:r>
              <a:rPr lang="da-DK" dirty="0" smtClean="0"/>
              <a:t> mere direkte kommunikation</a:t>
            </a:r>
          </a:p>
          <a:p>
            <a:endParaRPr lang="da-DK" dirty="0" smtClean="0"/>
          </a:p>
          <a:p>
            <a:pPr marL="0" indent="0">
              <a:buNone/>
            </a:pPr>
            <a:r>
              <a:rPr lang="da-DK" b="1" dirty="0" smtClean="0"/>
              <a:t>Næste skridt</a:t>
            </a:r>
            <a:endParaRPr lang="da-DK" b="1" dirty="0"/>
          </a:p>
          <a:p>
            <a:pPr>
              <a:buFont typeface="Wingdings" panose="05000000000000000000" pitchFamily="2" charset="2"/>
              <a:buChar char="§"/>
            </a:pPr>
            <a:r>
              <a:rPr lang="da-DK" dirty="0" smtClean="0"/>
              <a:t>Indsamling af ideer til den fortsatte udvikling af portalen via forum fra statslige regnskabschefer samt via postkassen </a:t>
            </a:r>
            <a:r>
              <a:rPr lang="da-DK" b="1" dirty="0"/>
              <a:t>kundeportal@statens-adm.dk</a:t>
            </a:r>
          </a:p>
          <a:p>
            <a:endParaRPr lang="da-DK" dirty="0" smtClean="0"/>
          </a:p>
          <a:p>
            <a:pPr marL="0" indent="0">
              <a:buNone/>
            </a:pPr>
            <a:endParaRPr lang="da-DK" dirty="0" smtClean="0"/>
          </a:p>
          <a:p>
            <a:endParaRPr lang="da-DK" dirty="0"/>
          </a:p>
        </p:txBody>
      </p:sp>
      <p:sp>
        <p:nvSpPr>
          <p:cNvPr id="4" name="Pladsholder til diasnummer 3"/>
          <p:cNvSpPr>
            <a:spLocks noGrp="1"/>
          </p:cNvSpPr>
          <p:nvPr>
            <p:ph type="sldNum" sz="quarter" idx="12"/>
          </p:nvPr>
        </p:nvSpPr>
        <p:spPr/>
        <p:txBody>
          <a:bodyPr/>
          <a:lstStyle/>
          <a:p>
            <a:fld id="{80AE25ED-097C-4BDC-A7CE-FA97BD9CA3B5}" type="slidenum">
              <a:rPr lang="da-DK" smtClean="0"/>
              <a:pPr/>
              <a:t>29</a:t>
            </a:fld>
            <a:endParaRPr lang="da-DK" dirty="0"/>
          </a:p>
        </p:txBody>
      </p:sp>
    </p:spTree>
    <p:extLst>
      <p:ext uri="{BB962C8B-B14F-4D97-AF65-F5344CB8AC3E}">
        <p14:creationId xmlns:p14="http://schemas.microsoft.com/office/powerpoint/2010/main" val="3892320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ext uri="{D42A27DB-BD31-4B8C-83A1-F6EECF244321}">
                <p14:modId xmlns:p14="http://schemas.microsoft.com/office/powerpoint/2010/main" val="1001861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4" name="think-cell Slide" r:id="rId8" imgW="216" imgH="216" progId="TCLayout.ActiveDocument.1">
                  <p:embed/>
                </p:oleObj>
              </mc:Choice>
              <mc:Fallback>
                <p:oleObj name="think-cell Slide" r:id="rId8" imgW="216" imgH="21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ktangel 4" hidden="1"/>
          <p:cNvSpPr/>
          <p:nvPr>
            <p:custDataLst>
              <p:tags r:id="rId3"/>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algn="ctr">
              <a:lnSpc>
                <a:spcPct val="100000"/>
              </a:lnSpc>
              <a:spcBef>
                <a:spcPct val="0"/>
              </a:spcBef>
            </a:pPr>
            <a:endParaRPr lang="da-DK" sz="2400" b="1" dirty="0" err="1" smtClean="0">
              <a:solidFill>
                <a:srgbClr val="FFFFFF"/>
              </a:solidFill>
              <a:latin typeface="Arial"/>
              <a:sym typeface="Arial"/>
            </a:endParaRPr>
          </a:p>
        </p:txBody>
      </p:sp>
      <p:sp>
        <p:nvSpPr>
          <p:cNvPr id="62" name="Rectangle 3"/>
          <p:cNvSpPr>
            <a:spLocks noGrp="1" noChangeArrowheads="1"/>
          </p:cNvSpPr>
          <p:nvPr>
            <p:custDataLst>
              <p:tags r:id="rId4"/>
            </p:custDataLst>
          </p:nvPr>
        </p:nvSpPr>
        <p:spPr bwMode="gray">
          <a:xfrm>
            <a:off x="1755774" y="2816932"/>
            <a:ext cx="8680450" cy="576000"/>
          </a:xfrm>
          <a:prstGeom prst="rect">
            <a:avLst/>
          </a:prstGeom>
          <a:solidFill>
            <a:srgbClr val="EB4600"/>
          </a:solidFill>
          <a:ln w="38100" cap="flat" cmpd="sng" algn="ctr">
            <a:no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2238" tIns="122238" rIns="0" bIns="122238"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spcBef>
                <a:spcPts val="600"/>
              </a:spcBef>
              <a:buFont typeface="Arial" panose="020B0604020202020204" pitchFamily="34" charset="0"/>
              <a:buNone/>
            </a:pPr>
            <a:r>
              <a:rPr lang="da-DK" altLang="en-US" sz="2400" dirty="0" smtClean="0">
                <a:solidFill>
                  <a:srgbClr val="FFFFFF"/>
                </a:solidFill>
              </a:rPr>
              <a:t>Spor 1 Kundernes oplevelse af kvaliteten i SAM</a:t>
            </a:r>
            <a:endParaRPr lang="da-DK" sz="2400" dirty="0">
              <a:solidFill>
                <a:srgbClr val="FFFFFF"/>
              </a:solidFill>
            </a:endParaRPr>
          </a:p>
        </p:txBody>
      </p:sp>
      <p:sp>
        <p:nvSpPr>
          <p:cNvPr id="60" name="Rectangle 3">
            <a:hlinkClick r:id="" action="ppaction://noaction"/>
          </p:cNvPr>
          <p:cNvSpPr>
            <a:spLocks noGrp="1" noChangeArrowheads="1"/>
          </p:cNvSpPr>
          <p:nvPr>
            <p:custDataLst>
              <p:tags r:id="rId5"/>
            </p:custDataLst>
          </p:nvPr>
        </p:nvSpPr>
        <p:spPr bwMode="gray">
          <a:xfrm>
            <a:off x="1755774" y="3347357"/>
            <a:ext cx="8680450" cy="576000"/>
          </a:xfrm>
          <a:prstGeom prst="rect">
            <a:avLst/>
          </a:prstGeom>
          <a:noFill/>
          <a:ln w="381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B4600"/>
                </a:solidFill>
              </a14:hiddenFill>
            </a:ext>
            <a:ext uri="{91240B29-F687-4F45-9708-019B960494DF}">
              <a14:hiddenLine xmlns:a14="http://schemas.microsoft.com/office/drawing/2010/main" w="38100" cap="flat" cmpd="sng" algn="ctr">
                <a:solidFill>
                  <a:schemeClr val="bg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2238" tIns="122238" rIns="0" bIns="0"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spcBef>
                <a:spcPts val="600"/>
              </a:spcBef>
              <a:buFont typeface="Arial" panose="020B0604020202020204" pitchFamily="34" charset="0"/>
              <a:buNone/>
            </a:pPr>
            <a:r>
              <a:rPr lang="da-DK" sz="2400" dirty="0">
                <a:solidFill>
                  <a:srgbClr val="FFFFFF"/>
                </a:solidFill>
              </a:rPr>
              <a:t>Spor </a:t>
            </a:r>
            <a:r>
              <a:rPr lang="da-DK" sz="2400" dirty="0" smtClean="0">
                <a:solidFill>
                  <a:srgbClr val="FFFFFF"/>
                </a:solidFill>
              </a:rPr>
              <a:t>2 Videre </a:t>
            </a:r>
            <a:r>
              <a:rPr lang="da-DK" sz="2400" dirty="0">
                <a:solidFill>
                  <a:srgbClr val="FFFFFF"/>
                </a:solidFill>
              </a:rPr>
              <a:t>kvalificering af en ændring af opgavesplittet</a:t>
            </a:r>
          </a:p>
        </p:txBody>
      </p:sp>
      <p:sp>
        <p:nvSpPr>
          <p:cNvPr id="61" name="Rectangle 3">
            <a:hlinkClick r:id="" action="ppaction://noaction"/>
          </p:cNvPr>
          <p:cNvSpPr>
            <a:spLocks noGrp="1" noChangeArrowheads="1"/>
          </p:cNvSpPr>
          <p:nvPr>
            <p:custDataLst>
              <p:tags r:id="rId6"/>
            </p:custDataLst>
          </p:nvPr>
        </p:nvSpPr>
        <p:spPr bwMode="gray">
          <a:xfrm>
            <a:off x="1755774" y="3877782"/>
            <a:ext cx="8680450" cy="576000"/>
          </a:xfrm>
          <a:prstGeom prst="rect">
            <a:avLst/>
          </a:prstGeom>
          <a:noFill/>
          <a:ln w="381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B4600"/>
                </a:solidFill>
              </a14:hiddenFill>
            </a:ext>
            <a:ext uri="{91240B29-F687-4F45-9708-019B960494DF}">
              <a14:hiddenLine xmlns:a14="http://schemas.microsoft.com/office/drawing/2010/main" w="38100" cap="flat" cmpd="sng" algn="ctr">
                <a:solidFill>
                  <a:schemeClr val="bg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2238" tIns="122238" rIns="0" bIns="0"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spcBef>
                <a:spcPts val="600"/>
              </a:spcBef>
              <a:buFont typeface="Arial" panose="020B0604020202020204" pitchFamily="34" charset="0"/>
              <a:buNone/>
            </a:pPr>
            <a:r>
              <a:rPr lang="da-DK" sz="2400" dirty="0">
                <a:solidFill>
                  <a:srgbClr val="FFFFFF"/>
                </a:solidFill>
              </a:rPr>
              <a:t>Spor </a:t>
            </a:r>
            <a:r>
              <a:rPr lang="da-DK" sz="2400" dirty="0" smtClean="0">
                <a:solidFill>
                  <a:srgbClr val="FFFFFF"/>
                </a:solidFill>
              </a:rPr>
              <a:t>3 Ansvar </a:t>
            </a:r>
            <a:r>
              <a:rPr lang="da-DK" sz="2400" dirty="0">
                <a:solidFill>
                  <a:srgbClr val="FFFFFF"/>
                </a:solidFill>
              </a:rPr>
              <a:t>og tilsynsfordeling </a:t>
            </a:r>
            <a:r>
              <a:rPr lang="da-DK" sz="2400" dirty="0" smtClean="0">
                <a:solidFill>
                  <a:srgbClr val="FFFFFF"/>
                </a:solidFill>
              </a:rPr>
              <a:t>ift</a:t>
            </a:r>
            <a:r>
              <a:rPr lang="da-DK" sz="2400" dirty="0">
                <a:solidFill>
                  <a:srgbClr val="FFFFFF"/>
                </a:solidFill>
              </a:rPr>
              <a:t>. Rigsrevisionen</a:t>
            </a:r>
          </a:p>
        </p:txBody>
      </p:sp>
      <p:sp>
        <p:nvSpPr>
          <p:cNvPr id="4" name="Pladsholder til diasnummer 3"/>
          <p:cNvSpPr>
            <a:spLocks noGrp="1"/>
          </p:cNvSpPr>
          <p:nvPr>
            <p:ph type="sldNum" sz="quarter" idx="12"/>
          </p:nvPr>
        </p:nvSpPr>
        <p:spPr/>
        <p:txBody>
          <a:bodyPr/>
          <a:lstStyle/>
          <a:p>
            <a:fld id="{80AE25ED-097C-4BDC-A7CE-FA97BD9CA3B5}" type="slidenum">
              <a:rPr lang="da-DK" smtClean="0"/>
              <a:pPr/>
              <a:t>3</a:t>
            </a:fld>
            <a:endParaRPr lang="da-DK" dirty="0"/>
          </a:p>
        </p:txBody>
      </p:sp>
    </p:spTree>
    <p:extLst>
      <p:ext uri="{BB962C8B-B14F-4D97-AF65-F5344CB8AC3E}">
        <p14:creationId xmlns:p14="http://schemas.microsoft.com/office/powerpoint/2010/main" val="2046839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F88FBD-F2E3-4623-967D-895C0350599F}"/>
              </a:ext>
            </a:extLst>
          </p:cNvPr>
          <p:cNvSpPr>
            <a:spLocks noGrp="1"/>
          </p:cNvSpPr>
          <p:nvPr>
            <p:ph type="title"/>
          </p:nvPr>
        </p:nvSpPr>
        <p:spPr>
          <a:xfrm>
            <a:off x="701675" y="361840"/>
            <a:ext cx="11406993" cy="936000"/>
          </a:xfrm>
        </p:spPr>
        <p:txBody>
          <a:bodyPr/>
          <a:lstStyle/>
          <a:p>
            <a:r>
              <a:rPr lang="da-DK" dirty="0" smtClean="0"/>
              <a:t>For at få adgang skal I have en lokal  brugeradministrator</a:t>
            </a:r>
            <a:endParaRPr lang="da-DK" dirty="0"/>
          </a:p>
        </p:txBody>
      </p:sp>
      <p:sp>
        <p:nvSpPr>
          <p:cNvPr id="4" name="Slide Number Placeholder 3">
            <a:extLst>
              <a:ext uri="{FF2B5EF4-FFF2-40B4-BE49-F238E27FC236}">
                <a16:creationId xmlns="" xmlns:a16="http://schemas.microsoft.com/office/drawing/2014/main" id="{9F599575-ABE8-40D0-9CCC-BAD9158E231D}"/>
              </a:ext>
            </a:extLst>
          </p:cNvPr>
          <p:cNvSpPr>
            <a:spLocks noGrp="1"/>
          </p:cNvSpPr>
          <p:nvPr>
            <p:ph type="sldNum" sz="quarter" idx="12"/>
          </p:nvPr>
        </p:nvSpPr>
        <p:spPr/>
        <p:txBody>
          <a:bodyPr/>
          <a:lstStyle/>
          <a:p>
            <a:fld id="{80AE25ED-097C-4BDC-A7CE-FA97BD9CA3B5}" type="slidenum">
              <a:rPr lang="da-DK" smtClean="0"/>
              <a:pPr/>
              <a:t>30</a:t>
            </a:fld>
            <a:endParaRPr lang="da-DK" dirty="0"/>
          </a:p>
        </p:txBody>
      </p:sp>
      <p:sp>
        <p:nvSpPr>
          <p:cNvPr id="8" name="Tekstboks 7"/>
          <p:cNvSpPr txBox="1"/>
          <p:nvPr/>
        </p:nvSpPr>
        <p:spPr>
          <a:xfrm rot="691037">
            <a:off x="5935077" y="1466336"/>
            <a:ext cx="2500598" cy="692497"/>
          </a:xfrm>
          <a:prstGeom prst="rect">
            <a:avLst/>
          </a:prstGeom>
          <a:noFill/>
        </p:spPr>
        <p:txBody>
          <a:bodyPr wrap="square" lIns="0" tIns="0" rIns="0" bIns="0" rtlCol="0" anchor="ctr">
            <a:spAutoFit/>
          </a:bodyPr>
          <a:lstStyle/>
          <a:p>
            <a:pPr algn="ctr">
              <a:lnSpc>
                <a:spcPct val="100000"/>
              </a:lnSpc>
              <a:spcBef>
                <a:spcPts val="0"/>
              </a:spcBef>
            </a:pPr>
            <a:r>
              <a:rPr lang="da-DK" b="1" dirty="0">
                <a:solidFill>
                  <a:schemeClr val="bg1"/>
                </a:solidFill>
              </a:rPr>
              <a:t>Hurtig og nem adgang</a:t>
            </a:r>
          </a:p>
          <a:p>
            <a:pPr algn="ctr">
              <a:lnSpc>
                <a:spcPct val="100000"/>
              </a:lnSpc>
              <a:spcBef>
                <a:spcPts val="0"/>
              </a:spcBef>
            </a:pPr>
            <a:r>
              <a:rPr lang="da-DK" sz="1400" dirty="0" smtClean="0">
                <a:solidFill>
                  <a:schemeClr val="bg1"/>
                </a:solidFill>
                <a:latin typeface="+mn-lt"/>
              </a:rPr>
              <a:t>til </a:t>
            </a:r>
            <a:r>
              <a:rPr lang="da-DK" sz="1400" dirty="0">
                <a:solidFill>
                  <a:schemeClr val="bg1"/>
                </a:solidFill>
                <a:latin typeface="+mn-lt"/>
              </a:rPr>
              <a:t>relevante </a:t>
            </a:r>
            <a:r>
              <a:rPr lang="da-DK" sz="1400" dirty="0" smtClean="0">
                <a:solidFill>
                  <a:schemeClr val="bg1"/>
                </a:solidFill>
                <a:latin typeface="+mn-lt"/>
              </a:rPr>
              <a:t>og opdaterede</a:t>
            </a:r>
            <a:r>
              <a:rPr lang="da-DK" sz="1400" dirty="0">
                <a:solidFill>
                  <a:schemeClr val="bg1"/>
                </a:solidFill>
                <a:latin typeface="+mn-lt"/>
              </a:rPr>
              <a:t> </a:t>
            </a:r>
            <a:r>
              <a:rPr lang="da-DK" sz="1400" dirty="0" smtClean="0">
                <a:solidFill>
                  <a:schemeClr val="bg1"/>
                </a:solidFill>
                <a:latin typeface="+mn-lt"/>
              </a:rPr>
              <a:t>oplysninger</a:t>
            </a:r>
            <a:endParaRPr lang="da-DK" sz="1400" dirty="0">
              <a:solidFill>
                <a:schemeClr val="bg1"/>
              </a:solidFill>
              <a:latin typeface="+mn-lt"/>
            </a:endParaRPr>
          </a:p>
        </p:txBody>
      </p:sp>
      <p:sp>
        <p:nvSpPr>
          <p:cNvPr id="9" name="Tekstboks 8"/>
          <p:cNvSpPr txBox="1"/>
          <p:nvPr/>
        </p:nvSpPr>
        <p:spPr>
          <a:xfrm>
            <a:off x="689744" y="1572024"/>
            <a:ext cx="6234347" cy="3531416"/>
          </a:xfrm>
          <a:prstGeom prst="rect">
            <a:avLst/>
          </a:prstGeom>
          <a:noFill/>
        </p:spPr>
        <p:txBody>
          <a:bodyPr wrap="square" lIns="0" tIns="0" rIns="0" bIns="0" rtlCol="0">
            <a:spAutoFit/>
          </a:bodyPr>
          <a:lstStyle/>
          <a:p>
            <a:r>
              <a:rPr lang="da-DK" dirty="0" smtClean="0"/>
              <a:t>Kunden har ansvar for at sikre at egen kontaktoplysninger er opdateret i potalen.</a:t>
            </a:r>
          </a:p>
          <a:p>
            <a:r>
              <a:rPr lang="da-DK" dirty="0" smtClean="0"/>
              <a:t>For at kunne oprette lokaladministration skal i tage kontakt til kundekoordinator i SAM. </a:t>
            </a:r>
          </a:p>
          <a:p>
            <a:r>
              <a:rPr lang="da-DK" dirty="0" smtClean="0"/>
              <a:t>Der kan oprettes </a:t>
            </a:r>
            <a:r>
              <a:rPr lang="da-DK" dirty="0"/>
              <a:t>en administrator </a:t>
            </a:r>
            <a:r>
              <a:rPr lang="da-DK" dirty="0" smtClean="0"/>
              <a:t>på henholdsvis </a:t>
            </a:r>
            <a:r>
              <a:rPr lang="da-DK" dirty="0"/>
              <a:t>Løn og Regnskab, som efterfølgende </a:t>
            </a:r>
            <a:r>
              <a:rPr lang="da-DK" dirty="0" smtClean="0"/>
              <a:t>skal give de </a:t>
            </a:r>
            <a:r>
              <a:rPr lang="da-DK" dirty="0"/>
              <a:t>øvrige brugere adgang til de relevante CVR-numre i </a:t>
            </a:r>
            <a:r>
              <a:rPr lang="da-DK" dirty="0" smtClean="0"/>
              <a:t>portalen.</a:t>
            </a:r>
          </a:p>
          <a:p>
            <a:endParaRPr lang="da-DK" dirty="0" smtClean="0"/>
          </a:p>
          <a:p>
            <a:r>
              <a:rPr lang="da-DK" dirty="0" smtClean="0"/>
              <a:t>For oprettelse af brugeradministrator send mail til:</a:t>
            </a:r>
          </a:p>
          <a:p>
            <a:r>
              <a:rPr lang="da-DK" b="1" dirty="0" smtClean="0"/>
              <a:t>kundeportal@statens-adm.dk</a:t>
            </a:r>
            <a:endParaRPr lang="da-DK" b="1" dirty="0"/>
          </a:p>
        </p:txBody>
      </p:sp>
      <p:pic>
        <p:nvPicPr>
          <p:cNvPr id="3" name="Billede 2"/>
          <p:cNvPicPr>
            <a:picLocks noChangeAspect="1"/>
          </p:cNvPicPr>
          <p:nvPr/>
        </p:nvPicPr>
        <p:blipFill rotWithShape="1">
          <a:blip r:embed="rId2" cstate="print">
            <a:extLst>
              <a:ext uri="{28A0092B-C50C-407E-A947-70E740481C1C}">
                <a14:useLocalDpi xmlns:a14="http://schemas.microsoft.com/office/drawing/2010/main" val="0"/>
              </a:ext>
            </a:extLst>
          </a:blip>
          <a:srcRect l="27147" r="22994"/>
          <a:stretch/>
        </p:blipFill>
        <p:spPr>
          <a:xfrm>
            <a:off x="7050871" y="980728"/>
            <a:ext cx="5057797" cy="5057797"/>
          </a:xfrm>
          <a:prstGeom prst="rect">
            <a:avLst/>
          </a:prstGeom>
        </p:spPr>
      </p:pic>
    </p:spTree>
    <p:extLst>
      <p:ext uri="{BB962C8B-B14F-4D97-AF65-F5344CB8AC3E}">
        <p14:creationId xmlns:p14="http://schemas.microsoft.com/office/powerpoint/2010/main" val="40675328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dsholder til billede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6" r="206"/>
          <a:stretch>
            <a:fillRect/>
          </a:stretch>
        </p:blipFill>
        <p:spPr>
          <a:xfrm>
            <a:off x="288656" y="180000"/>
            <a:ext cx="11712000" cy="6498000"/>
          </a:xfrm>
        </p:spPr>
      </p:pic>
      <p:sp>
        <p:nvSpPr>
          <p:cNvPr id="6" name="Pladsholder til tekst 5"/>
          <p:cNvSpPr>
            <a:spLocks noGrp="1"/>
          </p:cNvSpPr>
          <p:nvPr>
            <p:ph type="body" sz="quarter" idx="11"/>
          </p:nvPr>
        </p:nvSpPr>
        <p:spPr>
          <a:xfrm>
            <a:off x="616376" y="194043"/>
            <a:ext cx="7296000" cy="3060000"/>
          </a:xfrm>
        </p:spPr>
        <p:txBody>
          <a:bodyPr/>
          <a:lstStyle/>
          <a:p>
            <a:pPr marL="0" indent="0">
              <a:buNone/>
            </a:pPr>
            <a:r>
              <a:rPr lang="da-DK" dirty="0" smtClean="0"/>
              <a:t>Oktober 2018</a:t>
            </a:r>
            <a:endParaRPr lang="da-DK" dirty="0"/>
          </a:p>
        </p:txBody>
      </p:sp>
      <p:sp>
        <p:nvSpPr>
          <p:cNvPr id="7" name="Pladsholder til tekst 6"/>
          <p:cNvSpPr>
            <a:spLocks noGrp="1"/>
          </p:cNvSpPr>
          <p:nvPr>
            <p:ph type="body" sz="quarter" idx="15"/>
          </p:nvPr>
        </p:nvSpPr>
        <p:spPr>
          <a:xfrm>
            <a:off x="960000" y="391812"/>
            <a:ext cx="2831744" cy="516908"/>
          </a:xfrm>
        </p:spPr>
        <p:txBody>
          <a:bodyPr/>
          <a:lstStyle/>
          <a:p>
            <a:endParaRPr lang="da-DK" dirty="0"/>
          </a:p>
        </p:txBody>
      </p:sp>
      <p:sp>
        <p:nvSpPr>
          <p:cNvPr id="3" name="Titel 2"/>
          <p:cNvSpPr>
            <a:spLocks noGrp="1"/>
          </p:cNvSpPr>
          <p:nvPr>
            <p:ph type="title"/>
          </p:nvPr>
        </p:nvSpPr>
        <p:spPr>
          <a:xfrm>
            <a:off x="960000" y="1916832"/>
            <a:ext cx="6748800" cy="577624"/>
          </a:xfrm>
        </p:spPr>
        <p:txBody>
          <a:bodyPr>
            <a:normAutofit fontScale="90000"/>
          </a:bodyPr>
          <a:lstStyle/>
          <a:p>
            <a:r>
              <a:rPr lang="da-DK" b="0" dirty="0"/>
              <a:t/>
            </a:r>
            <a:br>
              <a:rPr lang="da-DK" b="0" dirty="0"/>
            </a:br>
            <a:r>
              <a:rPr lang="da-DK" sz="3600" dirty="0" smtClean="0"/>
              <a:t>KTU 2018 </a:t>
            </a:r>
            <a:br>
              <a:rPr lang="da-DK" sz="3600" dirty="0" smtClean="0"/>
            </a:br>
            <a:r>
              <a:rPr lang="da-DK" sz="3600" dirty="0" smtClean="0"/>
              <a:t>resultater og handlingsplan</a:t>
            </a:r>
            <a:endParaRPr lang="da-DK" sz="3600" dirty="0"/>
          </a:p>
        </p:txBody>
      </p:sp>
    </p:spTree>
    <p:extLst>
      <p:ext uri="{BB962C8B-B14F-4D97-AF65-F5344CB8AC3E}">
        <p14:creationId xmlns:p14="http://schemas.microsoft.com/office/powerpoint/2010/main" val="25643433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smtClean="0"/>
              <a:t>Kundetilfredshed 2018  - Resultater</a:t>
            </a:r>
            <a:endParaRPr lang="da-DK" dirty="0"/>
          </a:p>
        </p:txBody>
      </p:sp>
      <p:sp>
        <p:nvSpPr>
          <p:cNvPr id="4" name="Content Placeholder 3"/>
          <p:cNvSpPr>
            <a:spLocks noGrp="1"/>
          </p:cNvSpPr>
          <p:nvPr>
            <p:ph idx="1"/>
          </p:nvPr>
        </p:nvSpPr>
        <p:spPr/>
        <p:txBody>
          <a:bodyPr/>
          <a:lstStyle/>
          <a:p>
            <a:pPr marL="0" indent="0">
              <a:buNone/>
            </a:pPr>
            <a:r>
              <a:rPr lang="da-DK" dirty="0" smtClean="0"/>
              <a:t>Svarprocenten var i år igen høj - 78,5%.</a:t>
            </a:r>
          </a:p>
          <a:p>
            <a:pPr marL="0" indent="0">
              <a:buNone/>
            </a:pPr>
            <a:r>
              <a:rPr lang="da-DK" dirty="0" smtClean="0"/>
              <a:t>Tak for besvarelse, men særligt for de mange gode og</a:t>
            </a:r>
            <a:br>
              <a:rPr lang="da-DK" dirty="0" smtClean="0"/>
            </a:br>
            <a:r>
              <a:rPr lang="da-DK" dirty="0" smtClean="0"/>
              <a:t>konstruktive bemærkninger</a:t>
            </a:r>
            <a:endParaRPr lang="da-DK" dirty="0"/>
          </a:p>
          <a:p>
            <a:pPr marL="0" indent="0">
              <a:buNone/>
            </a:pPr>
            <a:r>
              <a:rPr lang="da-DK" dirty="0" smtClean="0"/>
              <a:t>På en skala fra 1- 5 er den gennemsnitlige tilfredshed 3,7. </a:t>
            </a:r>
            <a:br>
              <a:rPr lang="da-DK" dirty="0" smtClean="0"/>
            </a:br>
            <a:endParaRPr lang="da-DK" dirty="0" smtClean="0"/>
          </a:p>
          <a:p>
            <a:pPr marL="0" indent="0">
              <a:buNone/>
            </a:pPr>
            <a:r>
              <a:rPr lang="da-DK" dirty="0" smtClean="0"/>
              <a:t>Det er en fremgang på 9% i forhold til resultatet fra 2017,</a:t>
            </a:r>
            <a:br>
              <a:rPr lang="da-DK" dirty="0" smtClean="0"/>
            </a:br>
            <a:r>
              <a:rPr lang="da-DK" dirty="0" smtClean="0"/>
              <a:t>som i gennemnit var 3,4</a:t>
            </a:r>
          </a:p>
          <a:p>
            <a:pPr marL="0" indent="0">
              <a:buNone/>
            </a:pPr>
            <a:r>
              <a:rPr lang="da-DK" dirty="0"/>
              <a:t>	</a:t>
            </a:r>
            <a:endParaRPr lang="da-DK" dirty="0" smtClean="0"/>
          </a:p>
          <a:p>
            <a:pPr marL="0" indent="0">
              <a:buNone/>
            </a:pPr>
            <a:r>
              <a:rPr lang="da-DK" dirty="0" smtClean="0"/>
              <a:t>Resultat for SAM Regnskab  var i </a:t>
            </a:r>
            <a:r>
              <a:rPr lang="da-DK" dirty="0" err="1" smtClean="0"/>
              <a:t>gns</a:t>
            </a:r>
            <a:r>
              <a:rPr lang="da-DK" dirty="0" smtClean="0"/>
              <a:t>. 3,5</a:t>
            </a:r>
          </a:p>
          <a:p>
            <a:pPr marL="0" indent="0">
              <a:buNone/>
            </a:pPr>
            <a:r>
              <a:rPr lang="da-DK" dirty="0" smtClean="0"/>
              <a:t>Resultat for SAM Løn og Refusion  var i </a:t>
            </a:r>
            <a:r>
              <a:rPr lang="da-DK" dirty="0" err="1" smtClean="0"/>
              <a:t>gns</a:t>
            </a:r>
            <a:r>
              <a:rPr lang="da-DK" dirty="0" smtClean="0"/>
              <a:t>. 3,8</a:t>
            </a:r>
          </a:p>
          <a:p>
            <a:pPr marL="0" indent="0">
              <a:buNone/>
            </a:pPr>
            <a:endParaRPr lang="da-DK" dirty="0"/>
          </a:p>
          <a:p>
            <a:endParaRPr lang="da-DK" dirty="0"/>
          </a:p>
        </p:txBody>
      </p:sp>
      <p:sp>
        <p:nvSpPr>
          <p:cNvPr id="2" name="Slide Number Placeholder 1"/>
          <p:cNvSpPr>
            <a:spLocks noGrp="1"/>
          </p:cNvSpPr>
          <p:nvPr>
            <p:ph type="sldNum" sz="quarter" idx="12"/>
          </p:nvPr>
        </p:nvSpPr>
        <p:spPr>
          <a:xfrm>
            <a:off x="936891" y="6323877"/>
            <a:ext cx="373027" cy="171450"/>
          </a:xfrm>
        </p:spPr>
        <p:txBody>
          <a:bodyPr/>
          <a:lstStyle/>
          <a:p>
            <a:fld id="{1E80101F-5742-4645-B1C0-D6AFABF6C92F}" type="slidenum">
              <a:rPr lang="da-DK" smtClean="0"/>
              <a:pPr/>
              <a:t>32</a:t>
            </a:fld>
            <a:endParaRPr lang="da-DK" dirty="0"/>
          </a:p>
        </p:txBody>
      </p:sp>
      <p:pic>
        <p:nvPicPr>
          <p:cNvPr id="5" name="Billede 4"/>
          <p:cNvPicPr>
            <a:picLocks noChangeAspect="1"/>
          </p:cNvPicPr>
          <p:nvPr/>
        </p:nvPicPr>
        <p:blipFill rotWithShape="1">
          <a:blip r:embed="rId3" cstate="print">
            <a:extLst>
              <a:ext uri="{28A0092B-C50C-407E-A947-70E740481C1C}">
                <a14:useLocalDpi xmlns:a14="http://schemas.microsoft.com/office/drawing/2010/main" val="0"/>
              </a:ext>
            </a:extLst>
          </a:blip>
          <a:srcRect l="-15761" r="23545"/>
          <a:stretch/>
        </p:blipFill>
        <p:spPr>
          <a:xfrm>
            <a:off x="8265971" y="1296533"/>
            <a:ext cx="3221179" cy="4171940"/>
          </a:xfrm>
          <a:prstGeom prst="rect">
            <a:avLst/>
          </a:prstGeom>
        </p:spPr>
      </p:pic>
    </p:spTree>
    <p:extLst>
      <p:ext uri="{BB962C8B-B14F-4D97-AF65-F5344CB8AC3E}">
        <p14:creationId xmlns:p14="http://schemas.microsoft.com/office/powerpoint/2010/main" val="24018112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p:txBody>
          <a:bodyPr/>
          <a:lstStyle/>
          <a:p>
            <a:r>
              <a:rPr lang="da-DK" dirty="0" smtClean="0"/>
              <a:t>Udvikling i  perioden 2010 – 2018</a:t>
            </a:r>
            <a:endParaRPr lang="da-DK" dirty="0"/>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2373653646"/>
              </p:ext>
            </p:extLst>
          </p:nvPr>
        </p:nvGraphicFramePr>
        <p:xfrm>
          <a:off x="703263" y="1449388"/>
          <a:ext cx="10783887" cy="446405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B76567B1-2435-4BD1-93E0-8CB5429B7810}" type="slidenum">
              <a:rPr lang="da-DK"/>
              <a:pPr/>
              <a:t>33</a:t>
            </a:fld>
            <a:endParaRPr lang="da-DK"/>
          </a:p>
        </p:txBody>
      </p:sp>
      <p:grpSp>
        <p:nvGrpSpPr>
          <p:cNvPr id="7" name="Group 6"/>
          <p:cNvGrpSpPr>
            <a:grpSpLocks/>
          </p:cNvGrpSpPr>
          <p:nvPr/>
        </p:nvGrpSpPr>
        <p:grpSpPr>
          <a:xfrm>
            <a:off x="12300520" y="1455601"/>
            <a:ext cx="1683620" cy="3141181"/>
            <a:chOff x="9252520" y="1455600"/>
            <a:chExt cx="1683620" cy="3141181"/>
          </a:xfrm>
        </p:grpSpPr>
        <p:sp>
          <p:nvSpPr>
            <p:cNvPr id="8" name="TextBox 17"/>
            <p:cNvSpPr txBox="1">
              <a:spLocks noChangeArrowheads="1"/>
            </p:cNvSpPr>
            <p:nvPr/>
          </p:nvSpPr>
          <p:spPr bwMode="auto">
            <a:xfrm>
              <a:off x="9252520" y="1455600"/>
              <a:ext cx="1683620" cy="314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sz="900" b="1" noProof="1">
                  <a:solidFill>
                    <a:schemeClr val="tx1">
                      <a:lumMod val="65000"/>
                      <a:lumOff val="35000"/>
                    </a:schemeClr>
                  </a:solidFill>
                  <a:cs typeface="Arial" charset="0"/>
                </a:rPr>
                <a:t>Formater graf fra Excel</a:t>
              </a:r>
              <a:br>
                <a:rPr lang="da-DK" sz="900" b="1" noProof="1">
                  <a:solidFill>
                    <a:schemeClr val="tx1">
                      <a:lumMod val="65000"/>
                      <a:lumOff val="35000"/>
                    </a:schemeClr>
                  </a:solidFill>
                  <a:cs typeface="Arial" charset="0"/>
                </a:rPr>
              </a:br>
              <a:r>
                <a:rPr lang="da-DK" sz="900" b="1" noProof="1">
                  <a:solidFill>
                    <a:schemeClr val="tx1">
                      <a:lumMod val="65000"/>
                      <a:lumOff val="35000"/>
                    </a:schemeClr>
                  </a:solidFill>
                  <a:cs typeface="Arial" charset="0"/>
                </a:rPr>
                <a:t>1. </a:t>
              </a:r>
              <a:r>
                <a:rPr lang="da-DK" sz="900" noProof="1">
                  <a:solidFill>
                    <a:schemeClr val="tx1">
                      <a:lumMod val="65000"/>
                      <a:lumOff val="35000"/>
                    </a:schemeClr>
                  </a:solidFill>
                  <a:cs typeface="Arial" charset="0"/>
                </a:rPr>
                <a:t>Indsæt den kopierede graf i valgt pladsholder</a:t>
              </a:r>
            </a:p>
            <a:p>
              <a:pPr eaLnBrk="1" hangingPunct="1"/>
              <a:r>
                <a:rPr lang="da-DK" sz="900" b="1" noProof="1">
                  <a:solidFill>
                    <a:schemeClr val="tx1">
                      <a:lumMod val="65000"/>
                      <a:lumOff val="35000"/>
                    </a:schemeClr>
                  </a:solidFill>
                  <a:cs typeface="Arial" charset="0"/>
                </a:rPr>
                <a:t>2. </a:t>
              </a:r>
              <a:r>
                <a:rPr lang="da-DK" sz="900" noProof="1">
                  <a:solidFill>
                    <a:schemeClr val="tx1">
                      <a:lumMod val="65000"/>
                      <a:lumOff val="35000"/>
                    </a:schemeClr>
                  </a:solidFill>
                  <a:cs typeface="Arial" charset="0"/>
                </a:rPr>
                <a:t>Under styrelsens menu findes Chart Tool</a:t>
              </a:r>
            </a:p>
            <a:p>
              <a:pPr eaLnBrk="1" hangingPunct="1"/>
              <a:r>
                <a:rPr lang="da-DK" sz="900" b="1" noProof="1">
                  <a:solidFill>
                    <a:schemeClr val="tx1">
                      <a:lumMod val="65000"/>
                      <a:lumOff val="35000"/>
                    </a:schemeClr>
                  </a:solidFill>
                  <a:cs typeface="Arial" charset="0"/>
                </a:rPr>
                <a:t>3. </a:t>
              </a:r>
              <a:r>
                <a:rPr lang="da-DK" sz="900" noProof="1">
                  <a:solidFill>
                    <a:schemeClr val="tx1">
                      <a:lumMod val="65000"/>
                      <a:lumOff val="35000"/>
                    </a:schemeClr>
                  </a:solidFill>
                  <a:cs typeface="Arial" charset="0"/>
                </a:rPr>
                <a:t>Klik på PILEN i højre hjørne</a:t>
              </a:r>
            </a:p>
            <a:p>
              <a:pPr eaLnBrk="1" hangingPunct="1"/>
              <a:endParaRPr lang="da-DK" sz="900" noProof="1">
                <a:solidFill>
                  <a:schemeClr val="tx1">
                    <a:lumMod val="65000"/>
                    <a:lumOff val="35000"/>
                  </a:schemeClr>
                </a:solidFill>
                <a:cs typeface="Arial" charset="0"/>
              </a:endParaRPr>
            </a:p>
            <a:p>
              <a:pPr eaLnBrk="1" hangingPunct="1"/>
              <a:endParaRPr lang="da-DK" sz="900" noProof="1">
                <a:solidFill>
                  <a:schemeClr val="tx1">
                    <a:lumMod val="65000"/>
                    <a:lumOff val="35000"/>
                  </a:schemeClr>
                </a:solidFill>
                <a:cs typeface="Arial" charset="0"/>
              </a:endParaRPr>
            </a:p>
            <a:p>
              <a:pPr eaLnBrk="1" hangingPunct="1"/>
              <a:endParaRPr lang="da-DK" sz="900" noProof="1">
                <a:solidFill>
                  <a:schemeClr val="tx1">
                    <a:lumMod val="65000"/>
                    <a:lumOff val="35000"/>
                  </a:schemeClr>
                </a:solidFill>
                <a:cs typeface="Arial" charset="0"/>
              </a:endParaRPr>
            </a:p>
            <a:p>
              <a:pPr eaLnBrk="1" hangingPunct="1"/>
              <a:endParaRPr lang="da-DK" sz="900" noProof="1">
                <a:solidFill>
                  <a:schemeClr val="tx1">
                    <a:lumMod val="65000"/>
                    <a:lumOff val="35000"/>
                  </a:schemeClr>
                </a:solidFill>
                <a:cs typeface="Arial" charset="0"/>
              </a:endParaRPr>
            </a:p>
            <a:p>
              <a:pPr eaLnBrk="1" hangingPunct="1"/>
              <a:r>
                <a:rPr lang="da-DK" sz="900" b="1" noProof="1">
                  <a:solidFill>
                    <a:schemeClr val="tx1">
                      <a:lumMod val="65000"/>
                      <a:lumOff val="35000"/>
                    </a:schemeClr>
                  </a:solidFill>
                  <a:cs typeface="Arial" charset="0"/>
                </a:rPr>
                <a:t>4. </a:t>
              </a:r>
              <a:r>
                <a:rPr lang="da-DK" sz="900" noProof="1">
                  <a:solidFill>
                    <a:schemeClr val="tx1">
                      <a:lumMod val="65000"/>
                      <a:lumOff val="35000"/>
                    </a:schemeClr>
                  </a:solidFill>
                  <a:cs typeface="Arial" charset="0"/>
                </a:rPr>
                <a:t>I Chart Properties/Output vælges PowerPoint  og her kan du vælge om legend skal være i flere linjer (Layout Style)</a:t>
              </a:r>
            </a:p>
            <a:p>
              <a:pPr eaLnBrk="1" hangingPunct="1"/>
              <a:r>
                <a:rPr lang="da-DK" sz="900" b="1" noProof="1">
                  <a:solidFill>
                    <a:schemeClr val="tx1">
                      <a:lumMod val="65000"/>
                      <a:lumOff val="35000"/>
                    </a:schemeClr>
                  </a:solidFill>
                  <a:cs typeface="Arial" charset="0"/>
                </a:rPr>
                <a:t>5. </a:t>
              </a:r>
              <a:r>
                <a:rPr lang="da-DK" sz="900" noProof="1">
                  <a:solidFill>
                    <a:schemeClr val="tx1">
                      <a:lumMod val="65000"/>
                      <a:lumOff val="35000"/>
                    </a:schemeClr>
                  </a:solidFill>
                  <a:cs typeface="Arial" charset="0"/>
                </a:rPr>
                <a:t>Klik Apply and Close, alle grafer vil få den indstillede formatering</a:t>
              </a:r>
            </a:p>
          </p:txBody>
        </p:sp>
        <p:pic>
          <p:nvPicPr>
            <p:cNvPr id="9" name="Picture 12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59363" b="-2"/>
            <a:stretch/>
          </p:blipFill>
          <p:spPr bwMode="auto">
            <a:xfrm>
              <a:off x="9252521" y="2554295"/>
              <a:ext cx="1260139" cy="79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bwMode="auto">
            <a:xfrm>
              <a:off x="10296636" y="3104964"/>
              <a:ext cx="248593" cy="248593"/>
            </a:xfrm>
            <a:prstGeom prst="ellipse">
              <a:avLst/>
            </a:prstGeom>
            <a:noFill/>
            <a:ln w="28575" cap="flat" cmpd="sng" algn="ctr">
              <a:solidFill>
                <a:srgbClr val="F0005F"/>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endParaRPr lang="en-GB" dirty="0" err="1">
                <a:solidFill>
                  <a:schemeClr val="bg1"/>
                </a:solidFill>
              </a:endParaRPr>
            </a:p>
          </p:txBody>
        </p:sp>
      </p:grpSp>
    </p:spTree>
    <p:extLst>
      <p:ext uri="{BB962C8B-B14F-4D97-AF65-F5344CB8AC3E}">
        <p14:creationId xmlns:p14="http://schemas.microsoft.com/office/powerpoint/2010/main" val="2904699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ext uri="{D42A27DB-BD31-4B8C-83A1-F6EECF244321}">
                <p14:modId xmlns:p14="http://schemas.microsoft.com/office/powerpoint/2010/main" val="2647632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79" name="think-cell Slide" r:id="rId60" imgW="216" imgH="216" progId="TCLayout.ActiveDocument.1">
                  <p:embed/>
                </p:oleObj>
              </mc:Choice>
              <mc:Fallback>
                <p:oleObj name="think-cell Slide" r:id="rId60" imgW="216" imgH="216" progId="TCLayout.ActiveDocument.1">
                  <p:embed/>
                  <p:pic>
                    <p:nvPicPr>
                      <p:cNvPr id="0" name=""/>
                      <p:cNvPicPr/>
                      <p:nvPr/>
                    </p:nvPicPr>
                    <p:blipFill>
                      <a:blip r:embed="rId61"/>
                      <a:stretch>
                        <a:fillRect/>
                      </a:stretch>
                    </p:blipFill>
                    <p:spPr>
                      <a:xfrm>
                        <a:off x="1588" y="1588"/>
                        <a:ext cx="1588" cy="1588"/>
                      </a:xfrm>
                      <a:prstGeom prst="rect">
                        <a:avLst/>
                      </a:prstGeom>
                    </p:spPr>
                  </p:pic>
                </p:oleObj>
              </mc:Fallback>
            </mc:AlternateContent>
          </a:graphicData>
        </a:graphic>
      </p:graphicFrame>
      <p:sp>
        <p:nvSpPr>
          <p:cNvPr id="5" name="Rektangel 4" hidden="1"/>
          <p:cNvSpPr/>
          <p:nvPr>
            <p:custDataLst>
              <p:tags r:id="rId3"/>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none" lIns="0" tIns="0" rIns="0" bIns="0" numCol="1" spcCol="0" rtlCol="0" anchor="ctr" anchorCtr="0" compatLnSpc="1">
            <a:prstTxWarp prst="textNoShape">
              <a:avLst/>
            </a:prstTxWarp>
            <a:noAutofit/>
          </a:bodyPr>
          <a:lstStyle/>
          <a:p>
            <a:pPr algn="ctr">
              <a:lnSpc>
                <a:spcPct val="100000"/>
              </a:lnSpc>
              <a:spcBef>
                <a:spcPct val="0"/>
              </a:spcBef>
            </a:pPr>
            <a:endParaRPr lang="da-DK" sz="1200" dirty="0" err="1" smtClean="0">
              <a:solidFill>
                <a:srgbClr val="FFFFFF"/>
              </a:solidFill>
              <a:latin typeface="Arial"/>
              <a:sym typeface="Arial"/>
            </a:endParaRPr>
          </a:p>
        </p:txBody>
      </p:sp>
      <p:sp>
        <p:nvSpPr>
          <p:cNvPr id="2" name="Titel 1"/>
          <p:cNvSpPr>
            <a:spLocks noGrp="1"/>
          </p:cNvSpPr>
          <p:nvPr>
            <p:ph type="title"/>
          </p:nvPr>
        </p:nvSpPr>
        <p:spPr/>
        <p:txBody>
          <a:bodyPr/>
          <a:lstStyle/>
          <a:p>
            <a:r>
              <a:rPr lang="da-DK" dirty="0" smtClean="0">
                <a:solidFill>
                  <a:srgbClr val="002060"/>
                </a:solidFill>
              </a:rPr>
              <a:t>Status på initiativer som opfølgning på KTU 2017/18</a:t>
            </a:r>
            <a:endParaRPr lang="da-DK" dirty="0"/>
          </a:p>
        </p:txBody>
      </p:sp>
      <p:sp>
        <p:nvSpPr>
          <p:cNvPr id="4" name="Pladsholder til diasnummer 3"/>
          <p:cNvSpPr>
            <a:spLocks noGrp="1"/>
          </p:cNvSpPr>
          <p:nvPr>
            <p:ph type="sldNum" sz="quarter" idx="12"/>
          </p:nvPr>
        </p:nvSpPr>
        <p:spPr/>
        <p:txBody>
          <a:bodyPr/>
          <a:lstStyle/>
          <a:p>
            <a:fld id="{80AE25ED-097C-4BDC-A7CE-FA97BD9CA3B5}" type="slidenum">
              <a:rPr lang="da-DK" smtClean="0"/>
              <a:pPr/>
              <a:t>34</a:t>
            </a:fld>
            <a:endParaRPr lang="da-DK" dirty="0"/>
          </a:p>
        </p:txBody>
      </p:sp>
      <p:sp>
        <p:nvSpPr>
          <p:cNvPr id="172" name="Rectangle 3"/>
          <p:cNvSpPr>
            <a:spLocks noGrp="1" noChangeArrowheads="1"/>
          </p:cNvSpPr>
          <p:nvPr>
            <p:custDataLst>
              <p:tags r:id="rId4"/>
            </p:custDataLst>
          </p:nvPr>
        </p:nvSpPr>
        <p:spPr bwMode="auto">
          <a:xfrm>
            <a:off x="2765425" y="1268413"/>
            <a:ext cx="5133975"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B26FC4CC-A0F1-4E18-BA61-2D4BDA96BCC0}" type="datetime'''''''2''''''''''''''''''''''''0''''''''''''''18'''''''''">
              <a:rPr lang="da-DK" altLang="en-US" sz="1200" smtClean="0">
                <a:solidFill>
                  <a:srgbClr val="000000"/>
                </a:solidFill>
                <a:sym typeface="+mn-lt"/>
              </a:rPr>
              <a:pPr marL="0" indent="0" algn="ctr">
                <a:spcBef>
                  <a:spcPct val="0"/>
                </a:spcBef>
                <a:buFont typeface="Arial" panose="020B0604020202020204" pitchFamily="34" charset="0"/>
                <a:buNone/>
              </a:pPr>
              <a:t>2018</a:t>
            </a:fld>
            <a:endParaRPr lang="da-DK" sz="1200" dirty="0">
              <a:solidFill>
                <a:srgbClr val="000000"/>
              </a:solidFill>
              <a:sym typeface="+mn-lt"/>
            </a:endParaRPr>
          </a:p>
        </p:txBody>
      </p:sp>
      <p:sp>
        <p:nvSpPr>
          <p:cNvPr id="173" name="Rectangle 3"/>
          <p:cNvSpPr>
            <a:spLocks noGrp="1" noChangeArrowheads="1"/>
          </p:cNvSpPr>
          <p:nvPr>
            <p:custDataLst>
              <p:tags r:id="rId5"/>
            </p:custDataLst>
          </p:nvPr>
        </p:nvSpPr>
        <p:spPr bwMode="auto">
          <a:xfrm>
            <a:off x="7899400" y="1268413"/>
            <a:ext cx="3557588"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D39CCCEE-319B-4627-9C44-BD3B037D805F}" type="datetime'''''''''''''''2''''''''''''0''1''''''''''''''''''''''''9'''">
              <a:rPr lang="da-DK" altLang="en-US" sz="1200" smtClean="0">
                <a:solidFill>
                  <a:srgbClr val="000000"/>
                </a:solidFill>
                <a:sym typeface="+mn-lt"/>
              </a:rPr>
              <a:pPr marL="0" indent="0" algn="ctr">
                <a:spcBef>
                  <a:spcPct val="0"/>
                </a:spcBef>
                <a:buFont typeface="Arial" panose="020B0604020202020204" pitchFamily="34" charset="0"/>
                <a:buNone/>
              </a:pPr>
              <a:t>2019</a:t>
            </a:fld>
            <a:endParaRPr lang="da-DK" sz="1200" dirty="0">
              <a:solidFill>
                <a:srgbClr val="000000"/>
              </a:solidFill>
              <a:sym typeface="+mn-lt"/>
            </a:endParaRPr>
          </a:p>
        </p:txBody>
      </p:sp>
      <p:sp>
        <p:nvSpPr>
          <p:cNvPr id="56" name="Rectangle 3"/>
          <p:cNvSpPr>
            <a:spLocks noGrp="1" noChangeArrowheads="1"/>
          </p:cNvSpPr>
          <p:nvPr>
            <p:custDataLst>
              <p:tags r:id="rId6"/>
            </p:custDataLst>
          </p:nvPr>
        </p:nvSpPr>
        <p:spPr bwMode="auto">
          <a:xfrm>
            <a:off x="2765425" y="1498600"/>
            <a:ext cx="520700"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694EF702-4A9E-4746-B00A-F559B4456255}" type="datetime'''''''m''''''''''''a''''''''''r'''">
              <a:rPr lang="da-DK" altLang="en-US" sz="1200" smtClean="0">
                <a:solidFill>
                  <a:srgbClr val="000000"/>
                </a:solidFill>
                <a:sym typeface="+mn-lt"/>
              </a:rPr>
              <a:pPr marL="0" indent="0" algn="ctr">
                <a:spcBef>
                  <a:spcPct val="0"/>
                </a:spcBef>
                <a:buFont typeface="Arial" panose="020B0604020202020204" pitchFamily="34" charset="0"/>
                <a:buNone/>
              </a:pPr>
              <a:t>mar</a:t>
            </a:fld>
            <a:endParaRPr lang="da-DK" sz="1200" dirty="0">
              <a:solidFill>
                <a:srgbClr val="000000"/>
              </a:solidFill>
              <a:sym typeface="+mn-lt"/>
            </a:endParaRPr>
          </a:p>
        </p:txBody>
      </p:sp>
      <p:sp>
        <p:nvSpPr>
          <p:cNvPr id="57" name="Rectangle 3"/>
          <p:cNvSpPr>
            <a:spLocks noGrp="1" noChangeArrowheads="1"/>
          </p:cNvSpPr>
          <p:nvPr>
            <p:custDataLst>
              <p:tags r:id="rId7"/>
            </p:custDataLst>
          </p:nvPr>
        </p:nvSpPr>
        <p:spPr bwMode="auto">
          <a:xfrm>
            <a:off x="3286125" y="1498600"/>
            <a:ext cx="503238"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47C65EAE-5BCD-46A8-9434-5AD99B2F8C64}" type="datetime'''''''''''''''''''''''''''a''''''''p''r'''''''''''''''''">
              <a:rPr lang="da-DK" altLang="en-US" sz="1200" smtClean="0">
                <a:solidFill>
                  <a:srgbClr val="000000"/>
                </a:solidFill>
                <a:sym typeface="+mn-lt"/>
              </a:rPr>
              <a:pPr marL="0" indent="0" algn="ctr">
                <a:spcBef>
                  <a:spcPct val="0"/>
                </a:spcBef>
                <a:buFont typeface="Arial" panose="020B0604020202020204" pitchFamily="34" charset="0"/>
                <a:buNone/>
              </a:pPr>
              <a:t>apr</a:t>
            </a:fld>
            <a:endParaRPr lang="da-DK" sz="1200" dirty="0">
              <a:solidFill>
                <a:srgbClr val="000000"/>
              </a:solidFill>
              <a:sym typeface="+mn-lt"/>
            </a:endParaRPr>
          </a:p>
        </p:txBody>
      </p:sp>
      <p:sp>
        <p:nvSpPr>
          <p:cNvPr id="58" name="Rectangle 3"/>
          <p:cNvSpPr>
            <a:spLocks noGrp="1" noChangeArrowheads="1"/>
          </p:cNvSpPr>
          <p:nvPr>
            <p:custDataLst>
              <p:tags r:id="rId8"/>
            </p:custDataLst>
          </p:nvPr>
        </p:nvSpPr>
        <p:spPr bwMode="auto">
          <a:xfrm>
            <a:off x="3789363" y="1498600"/>
            <a:ext cx="519113"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80F71B99-2AE4-498B-8F21-0D7F4FB97AC6}" type="datetime'''''''''''''''''''''''''''''m''''''''a''''''''j'''''''''''''''">
              <a:rPr lang="da-DK" altLang="en-US" sz="1200" smtClean="0">
                <a:solidFill>
                  <a:srgbClr val="000000"/>
                </a:solidFill>
                <a:sym typeface="+mn-lt"/>
              </a:rPr>
              <a:pPr marL="0" indent="0" algn="ctr">
                <a:spcBef>
                  <a:spcPct val="0"/>
                </a:spcBef>
                <a:buFont typeface="Arial" panose="020B0604020202020204" pitchFamily="34" charset="0"/>
                <a:buNone/>
              </a:pPr>
              <a:t>maj</a:t>
            </a:fld>
            <a:endParaRPr lang="da-DK" sz="1200" dirty="0">
              <a:solidFill>
                <a:srgbClr val="000000"/>
              </a:solidFill>
              <a:sym typeface="+mn-lt"/>
            </a:endParaRPr>
          </a:p>
        </p:txBody>
      </p:sp>
      <p:sp>
        <p:nvSpPr>
          <p:cNvPr id="59" name="Rectangle 3"/>
          <p:cNvSpPr>
            <a:spLocks noGrp="1" noChangeArrowheads="1"/>
          </p:cNvSpPr>
          <p:nvPr>
            <p:custDataLst>
              <p:tags r:id="rId9"/>
            </p:custDataLst>
          </p:nvPr>
        </p:nvSpPr>
        <p:spPr bwMode="auto">
          <a:xfrm>
            <a:off x="4308475" y="1498600"/>
            <a:ext cx="503238"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66373630-55B3-49CC-B2CD-A79BE53CA760}" type="datetime'''''''ju''''''''''''''''''''''''''''''n'''''''''">
              <a:rPr lang="da-DK" altLang="en-US" sz="1200" smtClean="0">
                <a:solidFill>
                  <a:srgbClr val="000000"/>
                </a:solidFill>
                <a:sym typeface="+mn-lt"/>
              </a:rPr>
              <a:pPr marL="0" indent="0" algn="ctr">
                <a:spcBef>
                  <a:spcPct val="0"/>
                </a:spcBef>
                <a:buFont typeface="Arial" panose="020B0604020202020204" pitchFamily="34" charset="0"/>
                <a:buNone/>
              </a:pPr>
              <a:t>jun</a:t>
            </a:fld>
            <a:endParaRPr lang="da-DK" sz="1200" dirty="0">
              <a:solidFill>
                <a:srgbClr val="000000"/>
              </a:solidFill>
              <a:sym typeface="+mn-lt"/>
            </a:endParaRPr>
          </a:p>
        </p:txBody>
      </p:sp>
      <p:sp>
        <p:nvSpPr>
          <p:cNvPr id="60" name="Rectangle 3"/>
          <p:cNvSpPr>
            <a:spLocks noGrp="1" noChangeArrowheads="1"/>
          </p:cNvSpPr>
          <p:nvPr>
            <p:custDataLst>
              <p:tags r:id="rId10"/>
            </p:custDataLst>
          </p:nvPr>
        </p:nvSpPr>
        <p:spPr bwMode="auto">
          <a:xfrm>
            <a:off x="4811713" y="1498600"/>
            <a:ext cx="520700"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AE08FB0D-ABD4-4028-BE4A-418A76FA08E6}" type="datetime'''''''''''j''''''''''''''''''''u''''l'''''''''">
              <a:rPr lang="da-DK" altLang="en-US" sz="1200" smtClean="0">
                <a:solidFill>
                  <a:srgbClr val="000000"/>
                </a:solidFill>
                <a:sym typeface="+mn-lt"/>
              </a:rPr>
              <a:pPr marL="0" indent="0" algn="ctr">
                <a:spcBef>
                  <a:spcPct val="0"/>
                </a:spcBef>
                <a:buFont typeface="Arial" panose="020B0604020202020204" pitchFamily="34" charset="0"/>
                <a:buNone/>
              </a:pPr>
              <a:t>jul</a:t>
            </a:fld>
            <a:endParaRPr lang="da-DK" sz="1200" dirty="0">
              <a:solidFill>
                <a:srgbClr val="000000"/>
              </a:solidFill>
              <a:sym typeface="+mn-lt"/>
            </a:endParaRPr>
          </a:p>
        </p:txBody>
      </p:sp>
      <p:sp>
        <p:nvSpPr>
          <p:cNvPr id="38" name="Rectangle 3"/>
          <p:cNvSpPr>
            <a:spLocks noGrp="1" noChangeArrowheads="1"/>
          </p:cNvSpPr>
          <p:nvPr>
            <p:custDataLst>
              <p:tags r:id="rId11"/>
            </p:custDataLst>
          </p:nvPr>
        </p:nvSpPr>
        <p:spPr bwMode="auto">
          <a:xfrm>
            <a:off x="5332413" y="1498600"/>
            <a:ext cx="520700"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66E87952-410B-4F11-BAA3-124A636733F1}" type="datetime'''''''''''''''a''''''''''''''u''''''''''''''''''''g'''''''''">
              <a:rPr lang="da-DK" altLang="en-US" sz="1200" smtClean="0">
                <a:solidFill>
                  <a:srgbClr val="000000"/>
                </a:solidFill>
                <a:sym typeface="+mn-lt"/>
              </a:rPr>
              <a:pPr marL="0" indent="0" algn="ctr">
                <a:spcBef>
                  <a:spcPct val="0"/>
                </a:spcBef>
                <a:buFont typeface="Arial" panose="020B0604020202020204" pitchFamily="34" charset="0"/>
                <a:buNone/>
              </a:pPr>
              <a:t>aug</a:t>
            </a:fld>
            <a:endParaRPr lang="da-DK" sz="1200" dirty="0">
              <a:solidFill>
                <a:srgbClr val="000000"/>
              </a:solidFill>
              <a:sym typeface="+mn-lt"/>
            </a:endParaRPr>
          </a:p>
        </p:txBody>
      </p:sp>
      <p:sp>
        <p:nvSpPr>
          <p:cNvPr id="149" name="Rectangle 3"/>
          <p:cNvSpPr>
            <a:spLocks noGrp="1" noChangeArrowheads="1"/>
          </p:cNvSpPr>
          <p:nvPr>
            <p:custDataLst>
              <p:tags r:id="rId12"/>
            </p:custDataLst>
          </p:nvPr>
        </p:nvSpPr>
        <p:spPr bwMode="auto">
          <a:xfrm>
            <a:off x="5853113" y="1498600"/>
            <a:ext cx="503238"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F62651F4-3D57-420B-A9CF-8E450E41D7D2}" type="datetime'''''''''''''''''''''''s''''''''''''''e''''''''''''''p'''">
              <a:rPr lang="da-DK" altLang="en-US" sz="1200" smtClean="0">
                <a:solidFill>
                  <a:srgbClr val="000000"/>
                </a:solidFill>
                <a:sym typeface="+mn-lt"/>
              </a:rPr>
              <a:pPr marL="0" indent="0" algn="ctr">
                <a:spcBef>
                  <a:spcPct val="0"/>
                </a:spcBef>
                <a:buFont typeface="Arial" panose="020B0604020202020204" pitchFamily="34" charset="0"/>
                <a:buNone/>
              </a:pPr>
              <a:t>sep</a:t>
            </a:fld>
            <a:endParaRPr lang="da-DK" sz="1200" dirty="0">
              <a:solidFill>
                <a:srgbClr val="000000"/>
              </a:solidFill>
              <a:sym typeface="+mn-lt"/>
            </a:endParaRPr>
          </a:p>
        </p:txBody>
      </p:sp>
      <p:sp>
        <p:nvSpPr>
          <p:cNvPr id="150" name="Rectangle 3"/>
          <p:cNvSpPr>
            <a:spLocks noGrp="1" noChangeArrowheads="1"/>
          </p:cNvSpPr>
          <p:nvPr>
            <p:custDataLst>
              <p:tags r:id="rId13"/>
            </p:custDataLst>
          </p:nvPr>
        </p:nvSpPr>
        <p:spPr bwMode="auto">
          <a:xfrm>
            <a:off x="6356350" y="1498600"/>
            <a:ext cx="520700"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7785FE4F-07FF-42EF-8DC4-665318AF25BE}" type="datetime'''''''''o''''''''''''''''''''''k''''''''''''''t'''''''">
              <a:rPr lang="da-DK" altLang="en-US" sz="1200" smtClean="0">
                <a:solidFill>
                  <a:srgbClr val="000000"/>
                </a:solidFill>
                <a:sym typeface="+mn-lt"/>
              </a:rPr>
              <a:pPr marL="0" indent="0" algn="ctr">
                <a:spcBef>
                  <a:spcPct val="0"/>
                </a:spcBef>
                <a:buFont typeface="Arial" panose="020B0604020202020204" pitchFamily="34" charset="0"/>
                <a:buNone/>
              </a:pPr>
              <a:t>okt</a:t>
            </a:fld>
            <a:endParaRPr lang="da-DK" sz="1200" dirty="0">
              <a:solidFill>
                <a:srgbClr val="000000"/>
              </a:solidFill>
              <a:sym typeface="+mn-lt"/>
            </a:endParaRPr>
          </a:p>
        </p:txBody>
      </p:sp>
      <p:sp>
        <p:nvSpPr>
          <p:cNvPr id="153" name="Rectangle 3"/>
          <p:cNvSpPr>
            <a:spLocks noGrp="1" noChangeArrowheads="1"/>
          </p:cNvSpPr>
          <p:nvPr>
            <p:custDataLst>
              <p:tags r:id="rId14"/>
            </p:custDataLst>
          </p:nvPr>
        </p:nvSpPr>
        <p:spPr bwMode="auto">
          <a:xfrm>
            <a:off x="6877050" y="1498600"/>
            <a:ext cx="503238"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008E71AD-D2AF-4D48-BA71-36D54364105D}" type="datetime'''''''''''''''''''''n''''o''''''v'">
              <a:rPr lang="da-DK" altLang="en-US" sz="1200" smtClean="0">
                <a:solidFill>
                  <a:srgbClr val="000000"/>
                </a:solidFill>
                <a:sym typeface="+mn-lt"/>
              </a:rPr>
              <a:pPr marL="0" indent="0" algn="ctr">
                <a:spcBef>
                  <a:spcPct val="0"/>
                </a:spcBef>
                <a:buFont typeface="Arial" panose="020B0604020202020204" pitchFamily="34" charset="0"/>
                <a:buNone/>
              </a:pPr>
              <a:t>nov</a:t>
            </a:fld>
            <a:endParaRPr lang="da-DK" sz="1200" dirty="0">
              <a:solidFill>
                <a:srgbClr val="000000"/>
              </a:solidFill>
              <a:sym typeface="+mn-lt"/>
            </a:endParaRPr>
          </a:p>
        </p:txBody>
      </p:sp>
      <p:sp>
        <p:nvSpPr>
          <p:cNvPr id="154" name="Rectangle 3"/>
          <p:cNvSpPr>
            <a:spLocks noGrp="1" noChangeArrowheads="1"/>
          </p:cNvSpPr>
          <p:nvPr>
            <p:custDataLst>
              <p:tags r:id="rId15"/>
            </p:custDataLst>
          </p:nvPr>
        </p:nvSpPr>
        <p:spPr bwMode="auto">
          <a:xfrm>
            <a:off x="7380288" y="1498600"/>
            <a:ext cx="519113"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55D199D6-68E3-4B0D-8E05-877B462B2D68}" type="datetime'''''''''''''''''''''''''''''''''''de''''''c'''''''''">
              <a:rPr lang="da-DK" altLang="en-US" sz="1200" smtClean="0">
                <a:solidFill>
                  <a:srgbClr val="000000"/>
                </a:solidFill>
                <a:sym typeface="+mn-lt"/>
              </a:rPr>
              <a:pPr marL="0" indent="0" algn="ctr">
                <a:spcBef>
                  <a:spcPct val="0"/>
                </a:spcBef>
                <a:buFont typeface="Arial" panose="020B0604020202020204" pitchFamily="34" charset="0"/>
                <a:buNone/>
              </a:pPr>
              <a:t>dec</a:t>
            </a:fld>
            <a:endParaRPr lang="da-DK" sz="1200" dirty="0">
              <a:solidFill>
                <a:srgbClr val="000000"/>
              </a:solidFill>
              <a:sym typeface="+mn-lt"/>
            </a:endParaRPr>
          </a:p>
        </p:txBody>
      </p:sp>
      <p:sp>
        <p:nvSpPr>
          <p:cNvPr id="155" name="Rectangle 3"/>
          <p:cNvSpPr>
            <a:spLocks noGrp="1" noChangeArrowheads="1"/>
          </p:cNvSpPr>
          <p:nvPr>
            <p:custDataLst>
              <p:tags r:id="rId16"/>
            </p:custDataLst>
          </p:nvPr>
        </p:nvSpPr>
        <p:spPr bwMode="auto">
          <a:xfrm>
            <a:off x="7899400" y="1498600"/>
            <a:ext cx="520700"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93F84321-E865-48B9-8F3D-9FA09B4569FF}" type="datetime'''''j''''''''''''''''''a''''''''''''''''''''''n'''''''''''''">
              <a:rPr lang="da-DK" altLang="en-US" sz="1200" smtClean="0">
                <a:solidFill>
                  <a:srgbClr val="000000"/>
                </a:solidFill>
                <a:sym typeface="+mn-lt"/>
              </a:rPr>
              <a:pPr marL="0" indent="0" algn="ctr">
                <a:spcBef>
                  <a:spcPct val="0"/>
                </a:spcBef>
                <a:buFont typeface="Arial" panose="020B0604020202020204" pitchFamily="34" charset="0"/>
                <a:buNone/>
              </a:pPr>
              <a:t>jan</a:t>
            </a:fld>
            <a:endParaRPr lang="da-DK" sz="1200" dirty="0">
              <a:solidFill>
                <a:srgbClr val="000000"/>
              </a:solidFill>
              <a:sym typeface="+mn-lt"/>
            </a:endParaRPr>
          </a:p>
        </p:txBody>
      </p:sp>
      <p:sp>
        <p:nvSpPr>
          <p:cNvPr id="156" name="Rectangle 3"/>
          <p:cNvSpPr>
            <a:spLocks noGrp="1" noChangeArrowheads="1"/>
          </p:cNvSpPr>
          <p:nvPr>
            <p:custDataLst>
              <p:tags r:id="rId17"/>
            </p:custDataLst>
          </p:nvPr>
        </p:nvSpPr>
        <p:spPr bwMode="auto">
          <a:xfrm>
            <a:off x="8420100" y="1498600"/>
            <a:ext cx="469900"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ABC558B3-6CCA-41AE-8DB6-245801C623E7}" type="datetime'''''''''''''''''f''''''''''e''''''''''''''''b'">
              <a:rPr lang="da-DK" altLang="en-US" sz="1200" smtClean="0">
                <a:solidFill>
                  <a:srgbClr val="000000"/>
                </a:solidFill>
                <a:sym typeface="+mn-lt"/>
              </a:rPr>
              <a:pPr marL="0" indent="0" algn="ctr">
                <a:spcBef>
                  <a:spcPct val="0"/>
                </a:spcBef>
                <a:buFont typeface="Arial" panose="020B0604020202020204" pitchFamily="34" charset="0"/>
                <a:buNone/>
              </a:pPr>
              <a:t>feb</a:t>
            </a:fld>
            <a:endParaRPr lang="da-DK" sz="1200" dirty="0">
              <a:solidFill>
                <a:srgbClr val="000000"/>
              </a:solidFill>
              <a:sym typeface="+mn-lt"/>
            </a:endParaRPr>
          </a:p>
        </p:txBody>
      </p:sp>
      <p:sp>
        <p:nvSpPr>
          <p:cNvPr id="157" name="Rectangle 3"/>
          <p:cNvSpPr>
            <a:spLocks noGrp="1" noChangeArrowheads="1"/>
          </p:cNvSpPr>
          <p:nvPr>
            <p:custDataLst>
              <p:tags r:id="rId18"/>
            </p:custDataLst>
          </p:nvPr>
        </p:nvSpPr>
        <p:spPr bwMode="auto">
          <a:xfrm>
            <a:off x="8890000" y="1498600"/>
            <a:ext cx="520700"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FD861259-BE33-4EA8-8339-FD263546CEFF}" type="datetime'''''''''''m''''''''''''''''''''a''''''''''''''r'''''''''''''''">
              <a:rPr lang="da-DK" altLang="en-US" sz="1200" smtClean="0">
                <a:solidFill>
                  <a:srgbClr val="000000"/>
                </a:solidFill>
                <a:sym typeface="+mn-lt"/>
              </a:rPr>
              <a:pPr marL="0" indent="0" algn="ctr">
                <a:spcBef>
                  <a:spcPct val="0"/>
                </a:spcBef>
                <a:buFont typeface="Arial" panose="020B0604020202020204" pitchFamily="34" charset="0"/>
                <a:buNone/>
              </a:pPr>
              <a:t>mar</a:t>
            </a:fld>
            <a:endParaRPr lang="da-DK" sz="1200" dirty="0">
              <a:solidFill>
                <a:srgbClr val="000000"/>
              </a:solidFill>
              <a:sym typeface="+mn-lt"/>
            </a:endParaRPr>
          </a:p>
        </p:txBody>
      </p:sp>
      <p:sp>
        <p:nvSpPr>
          <p:cNvPr id="163" name="Rectangle 3"/>
          <p:cNvSpPr>
            <a:spLocks noGrp="1" noChangeArrowheads="1"/>
          </p:cNvSpPr>
          <p:nvPr>
            <p:custDataLst>
              <p:tags r:id="rId19"/>
            </p:custDataLst>
          </p:nvPr>
        </p:nvSpPr>
        <p:spPr bwMode="auto">
          <a:xfrm>
            <a:off x="9410700" y="1498600"/>
            <a:ext cx="503238"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2862B153-A592-4426-979D-D5825D17D9F6}" type="datetime'''''''''''a''''''''''''''''p''r'''''''''''''''''''''''''''''''">
              <a:rPr lang="da-DK" altLang="en-US" sz="1200" smtClean="0">
                <a:solidFill>
                  <a:srgbClr val="000000"/>
                </a:solidFill>
                <a:sym typeface="+mn-lt"/>
              </a:rPr>
              <a:pPr marL="0" indent="0" algn="ctr">
                <a:spcBef>
                  <a:spcPct val="0"/>
                </a:spcBef>
                <a:buFont typeface="Arial" panose="020B0604020202020204" pitchFamily="34" charset="0"/>
                <a:buNone/>
              </a:pPr>
              <a:t>apr</a:t>
            </a:fld>
            <a:endParaRPr lang="da-DK" sz="1200" dirty="0">
              <a:solidFill>
                <a:srgbClr val="000000"/>
              </a:solidFill>
              <a:sym typeface="+mn-lt"/>
            </a:endParaRPr>
          </a:p>
        </p:txBody>
      </p:sp>
      <p:sp>
        <p:nvSpPr>
          <p:cNvPr id="164" name="Rectangle 3"/>
          <p:cNvSpPr>
            <a:spLocks noGrp="1" noChangeArrowheads="1"/>
          </p:cNvSpPr>
          <p:nvPr>
            <p:custDataLst>
              <p:tags r:id="rId20"/>
            </p:custDataLst>
          </p:nvPr>
        </p:nvSpPr>
        <p:spPr bwMode="auto">
          <a:xfrm>
            <a:off x="9913938" y="1498600"/>
            <a:ext cx="519113"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B8F1D9D9-A9A6-4EF8-BD36-0F8E957BBA5B}" type="datetime'''''''''''''''''m''''''aj'''''''''''''">
              <a:rPr lang="da-DK" altLang="en-US" sz="1200" smtClean="0">
                <a:solidFill>
                  <a:srgbClr val="000000"/>
                </a:solidFill>
                <a:sym typeface="+mn-lt"/>
              </a:rPr>
              <a:pPr marL="0" indent="0" algn="ctr">
                <a:spcBef>
                  <a:spcPct val="0"/>
                </a:spcBef>
                <a:buFont typeface="Arial" panose="020B0604020202020204" pitchFamily="34" charset="0"/>
                <a:buNone/>
              </a:pPr>
              <a:t>maj</a:t>
            </a:fld>
            <a:endParaRPr lang="da-DK" sz="1200" dirty="0">
              <a:solidFill>
                <a:srgbClr val="000000"/>
              </a:solidFill>
              <a:sym typeface="+mn-lt"/>
            </a:endParaRPr>
          </a:p>
        </p:txBody>
      </p:sp>
      <p:sp>
        <p:nvSpPr>
          <p:cNvPr id="165" name="Rectangle 3"/>
          <p:cNvSpPr>
            <a:spLocks noGrp="1" noChangeArrowheads="1"/>
          </p:cNvSpPr>
          <p:nvPr>
            <p:custDataLst>
              <p:tags r:id="rId21"/>
            </p:custDataLst>
          </p:nvPr>
        </p:nvSpPr>
        <p:spPr bwMode="auto">
          <a:xfrm>
            <a:off x="10433050" y="1498600"/>
            <a:ext cx="503238"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9AC74F32-3BE4-41AF-A1E5-01238ADE6ABA}" type="datetime'''''''''j''''''''''''''''''''''''''''''''''''''u''''''''''n'">
              <a:rPr lang="da-DK" altLang="en-US" sz="1200" smtClean="0">
                <a:solidFill>
                  <a:srgbClr val="000000"/>
                </a:solidFill>
                <a:sym typeface="+mn-lt"/>
              </a:rPr>
              <a:pPr marL="0" indent="0" algn="ctr">
                <a:spcBef>
                  <a:spcPct val="0"/>
                </a:spcBef>
                <a:buFont typeface="Arial" panose="020B0604020202020204" pitchFamily="34" charset="0"/>
                <a:buNone/>
              </a:pPr>
              <a:t>jun</a:t>
            </a:fld>
            <a:endParaRPr lang="da-DK" sz="1200" dirty="0">
              <a:solidFill>
                <a:srgbClr val="000000"/>
              </a:solidFill>
              <a:sym typeface="+mn-lt"/>
            </a:endParaRPr>
          </a:p>
        </p:txBody>
      </p:sp>
      <p:sp>
        <p:nvSpPr>
          <p:cNvPr id="166" name="Rectangle 3"/>
          <p:cNvSpPr>
            <a:spLocks noGrp="1" noChangeArrowheads="1"/>
          </p:cNvSpPr>
          <p:nvPr>
            <p:custDataLst>
              <p:tags r:id="rId22"/>
            </p:custDataLst>
          </p:nvPr>
        </p:nvSpPr>
        <p:spPr bwMode="auto">
          <a:xfrm>
            <a:off x="10936288" y="1498600"/>
            <a:ext cx="520700"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43EDDE10-9A47-429C-BA20-82BA449D903B}" type="datetime'''''''''''''j''''''''''u''''''''''''l'''''''''''">
              <a:rPr lang="da-DK" altLang="en-US" sz="1200" smtClean="0">
                <a:solidFill>
                  <a:srgbClr val="000000"/>
                </a:solidFill>
                <a:sym typeface="+mn-lt"/>
              </a:rPr>
              <a:pPr marL="0" indent="0" algn="ctr">
                <a:spcBef>
                  <a:spcPct val="0"/>
                </a:spcBef>
                <a:buFont typeface="Arial" panose="020B0604020202020204" pitchFamily="34" charset="0"/>
                <a:buNone/>
              </a:pPr>
              <a:t>jul</a:t>
            </a:fld>
            <a:endParaRPr lang="da-DK" sz="1200" dirty="0">
              <a:solidFill>
                <a:srgbClr val="000000"/>
              </a:solidFill>
              <a:sym typeface="+mn-lt"/>
            </a:endParaRPr>
          </a:p>
        </p:txBody>
      </p:sp>
      <p:cxnSp>
        <p:nvCxnSpPr>
          <p:cNvPr id="15" name="Lige forbindelse 14"/>
          <p:cNvCxnSpPr/>
          <p:nvPr>
            <p:custDataLst>
              <p:tags r:id="rId23"/>
            </p:custDataLst>
          </p:nvPr>
        </p:nvCxnSpPr>
        <p:spPr bwMode="auto">
          <a:xfrm>
            <a:off x="8890000" y="1728788"/>
            <a:ext cx="0" cy="4135438"/>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Lige forbindelse 169"/>
          <p:cNvCxnSpPr/>
          <p:nvPr>
            <p:custDataLst>
              <p:tags r:id="rId24"/>
            </p:custDataLst>
          </p:nvPr>
        </p:nvCxnSpPr>
        <p:spPr bwMode="auto">
          <a:xfrm>
            <a:off x="8420100" y="1728788"/>
            <a:ext cx="0" cy="4135438"/>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Lige forbindelse 159"/>
          <p:cNvCxnSpPr/>
          <p:nvPr>
            <p:custDataLst>
              <p:tags r:id="rId25"/>
            </p:custDataLst>
          </p:nvPr>
        </p:nvCxnSpPr>
        <p:spPr bwMode="auto">
          <a:xfrm>
            <a:off x="5332413" y="1728788"/>
            <a:ext cx="0" cy="4135438"/>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Lige forbindelse 15"/>
          <p:cNvCxnSpPr/>
          <p:nvPr>
            <p:custDataLst>
              <p:tags r:id="rId26"/>
            </p:custDataLst>
          </p:nvPr>
        </p:nvCxnSpPr>
        <p:spPr bwMode="auto">
          <a:xfrm>
            <a:off x="9410700" y="1728788"/>
            <a:ext cx="0" cy="4135438"/>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Lige forbindelse 16"/>
          <p:cNvCxnSpPr/>
          <p:nvPr>
            <p:custDataLst>
              <p:tags r:id="rId27"/>
            </p:custDataLst>
          </p:nvPr>
        </p:nvCxnSpPr>
        <p:spPr bwMode="auto">
          <a:xfrm>
            <a:off x="9913938" y="1728788"/>
            <a:ext cx="0" cy="4135438"/>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Lige forbindelse 150"/>
          <p:cNvCxnSpPr/>
          <p:nvPr>
            <p:custDataLst>
              <p:tags r:id="rId28"/>
            </p:custDataLst>
          </p:nvPr>
        </p:nvCxnSpPr>
        <p:spPr bwMode="auto">
          <a:xfrm>
            <a:off x="3286125" y="1728788"/>
            <a:ext cx="0" cy="4135438"/>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Lige forbindelse 62"/>
          <p:cNvCxnSpPr/>
          <p:nvPr>
            <p:custDataLst>
              <p:tags r:id="rId29"/>
            </p:custDataLst>
          </p:nvPr>
        </p:nvCxnSpPr>
        <p:spPr bwMode="auto">
          <a:xfrm>
            <a:off x="11456988" y="1728788"/>
            <a:ext cx="0" cy="413543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Lige forbindelse 18"/>
          <p:cNvCxnSpPr/>
          <p:nvPr>
            <p:custDataLst>
              <p:tags r:id="rId30"/>
            </p:custDataLst>
          </p:nvPr>
        </p:nvCxnSpPr>
        <p:spPr bwMode="auto">
          <a:xfrm>
            <a:off x="10936288" y="1728788"/>
            <a:ext cx="0" cy="4135438"/>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Lige forbindelse 160"/>
          <p:cNvCxnSpPr/>
          <p:nvPr>
            <p:custDataLst>
              <p:tags r:id="rId31"/>
            </p:custDataLst>
          </p:nvPr>
        </p:nvCxnSpPr>
        <p:spPr bwMode="auto">
          <a:xfrm>
            <a:off x="5853113" y="1728788"/>
            <a:ext cx="0" cy="4135438"/>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Lige forbindelse 17"/>
          <p:cNvCxnSpPr/>
          <p:nvPr>
            <p:custDataLst>
              <p:tags r:id="rId32"/>
            </p:custDataLst>
          </p:nvPr>
        </p:nvCxnSpPr>
        <p:spPr bwMode="auto">
          <a:xfrm>
            <a:off x="10433050" y="1728788"/>
            <a:ext cx="0" cy="4135438"/>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Lige forbindelse 151"/>
          <p:cNvCxnSpPr/>
          <p:nvPr>
            <p:custDataLst>
              <p:tags r:id="rId33"/>
            </p:custDataLst>
          </p:nvPr>
        </p:nvCxnSpPr>
        <p:spPr bwMode="auto">
          <a:xfrm>
            <a:off x="3789363" y="1728788"/>
            <a:ext cx="0" cy="4135438"/>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Lige forbindelse 157"/>
          <p:cNvCxnSpPr/>
          <p:nvPr>
            <p:custDataLst>
              <p:tags r:id="rId34"/>
            </p:custDataLst>
          </p:nvPr>
        </p:nvCxnSpPr>
        <p:spPr bwMode="auto">
          <a:xfrm>
            <a:off x="4308475" y="1728788"/>
            <a:ext cx="0" cy="4135438"/>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Lige forbindelse 158"/>
          <p:cNvCxnSpPr/>
          <p:nvPr>
            <p:custDataLst>
              <p:tags r:id="rId35"/>
            </p:custDataLst>
          </p:nvPr>
        </p:nvCxnSpPr>
        <p:spPr bwMode="auto">
          <a:xfrm>
            <a:off x="4811713" y="1728788"/>
            <a:ext cx="0" cy="4135438"/>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Lige forbindelse 161"/>
          <p:cNvCxnSpPr/>
          <p:nvPr>
            <p:custDataLst>
              <p:tags r:id="rId36"/>
            </p:custDataLst>
          </p:nvPr>
        </p:nvCxnSpPr>
        <p:spPr bwMode="auto">
          <a:xfrm>
            <a:off x="6356350" y="1728788"/>
            <a:ext cx="0" cy="4135438"/>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Lige forbindelse 166"/>
          <p:cNvCxnSpPr/>
          <p:nvPr>
            <p:custDataLst>
              <p:tags r:id="rId37"/>
            </p:custDataLst>
          </p:nvPr>
        </p:nvCxnSpPr>
        <p:spPr bwMode="auto">
          <a:xfrm>
            <a:off x="6877050" y="1728788"/>
            <a:ext cx="0" cy="4135438"/>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Lige forbindelse 61"/>
          <p:cNvCxnSpPr/>
          <p:nvPr>
            <p:custDataLst>
              <p:tags r:id="rId38"/>
            </p:custDataLst>
          </p:nvPr>
        </p:nvCxnSpPr>
        <p:spPr bwMode="auto">
          <a:xfrm>
            <a:off x="2765425" y="1728788"/>
            <a:ext cx="0" cy="413543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Lige forbindelse 167"/>
          <p:cNvCxnSpPr/>
          <p:nvPr>
            <p:custDataLst>
              <p:tags r:id="rId39"/>
            </p:custDataLst>
          </p:nvPr>
        </p:nvCxnSpPr>
        <p:spPr bwMode="auto">
          <a:xfrm>
            <a:off x="7380288" y="1728788"/>
            <a:ext cx="0" cy="4135438"/>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Lige forbindelse 168"/>
          <p:cNvCxnSpPr/>
          <p:nvPr>
            <p:custDataLst>
              <p:tags r:id="rId40"/>
            </p:custDataLst>
          </p:nvPr>
        </p:nvCxnSpPr>
        <p:spPr bwMode="auto">
          <a:xfrm>
            <a:off x="7899400" y="1728788"/>
            <a:ext cx="0" cy="4135438"/>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Lige forbindelse 65"/>
          <p:cNvCxnSpPr/>
          <p:nvPr>
            <p:custDataLst>
              <p:tags r:id="rId41"/>
            </p:custDataLst>
          </p:nvPr>
        </p:nvCxnSpPr>
        <p:spPr bwMode="auto">
          <a:xfrm>
            <a:off x="2765426" y="5864225"/>
            <a:ext cx="869156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Lige forbindelse 28"/>
          <p:cNvCxnSpPr/>
          <p:nvPr>
            <p:custDataLst>
              <p:tags r:id="rId42"/>
            </p:custDataLst>
          </p:nvPr>
        </p:nvCxnSpPr>
        <p:spPr bwMode="auto">
          <a:xfrm>
            <a:off x="5802313" y="1728787"/>
            <a:ext cx="0" cy="4298950"/>
          </a:xfrm>
          <a:prstGeom prst="line">
            <a:avLst/>
          </a:prstGeom>
          <a:solidFill>
            <a:schemeClr val="accent1"/>
          </a:solidFill>
          <a:ln w="19050"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Lige forbindelse 64"/>
          <p:cNvCxnSpPr/>
          <p:nvPr>
            <p:custDataLst>
              <p:tags r:id="rId43"/>
            </p:custDataLst>
          </p:nvPr>
        </p:nvCxnSpPr>
        <p:spPr bwMode="auto">
          <a:xfrm>
            <a:off x="2765426" y="1728788"/>
            <a:ext cx="869156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Rectangle 3"/>
          <p:cNvSpPr>
            <a:spLocks noGrp="1" noChangeArrowheads="1"/>
          </p:cNvSpPr>
          <p:nvPr>
            <p:custDataLst>
              <p:tags r:id="rId44"/>
            </p:custDataLst>
          </p:nvPr>
        </p:nvSpPr>
        <p:spPr bwMode="auto">
          <a:xfrm>
            <a:off x="6088063" y="5248275"/>
            <a:ext cx="5359400" cy="274638"/>
          </a:xfrm>
          <a:prstGeom prst="homePlate">
            <a:avLst>
              <a:gd name="adj" fmla="val 17919"/>
            </a:avLst>
          </a:prstGeom>
          <a:solidFill>
            <a:srgbClr val="74C9E6"/>
          </a:solidFill>
          <a:ln w="9525" cap="flat" cmpd="sng" algn="ctr">
            <a:solidFill>
              <a:schemeClr val="tx1"/>
            </a:solidFill>
            <a:prstDash val="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38" rIns="22225" bIns="46038"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r>
              <a:rPr lang="da-DK" altLang="en-US" sz="1200" dirty="0" smtClean="0">
                <a:solidFill>
                  <a:srgbClr val="000000"/>
                </a:solidFill>
                <a:sym typeface="+mn-lt"/>
              </a:rPr>
              <a:t>Segmentering af nyt opgavesplit</a:t>
            </a:r>
            <a:endParaRPr lang="da-DK" sz="1200" dirty="0">
              <a:solidFill>
                <a:srgbClr val="000000"/>
              </a:solidFill>
              <a:sym typeface="+mn-lt"/>
            </a:endParaRPr>
          </a:p>
        </p:txBody>
      </p:sp>
      <p:sp>
        <p:nvSpPr>
          <p:cNvPr id="85" name="Rectangle 3"/>
          <p:cNvSpPr>
            <a:spLocks noGrp="1" noChangeArrowheads="1"/>
          </p:cNvSpPr>
          <p:nvPr>
            <p:custDataLst>
              <p:tags r:id="rId45"/>
            </p:custDataLst>
          </p:nvPr>
        </p:nvSpPr>
        <p:spPr bwMode="auto">
          <a:xfrm>
            <a:off x="6591301" y="4610100"/>
            <a:ext cx="1057275" cy="274638"/>
          </a:xfrm>
          <a:prstGeom prst="homePlate">
            <a:avLst>
              <a:gd name="adj" fmla="val 17919"/>
            </a:avLst>
          </a:prstGeom>
          <a:solidFill>
            <a:srgbClr val="74C9E6"/>
          </a:solidFill>
          <a:ln w="9525" cap="flat" cmpd="sng" algn="ctr">
            <a:solidFill>
              <a:schemeClr val="tx1"/>
            </a:solidFill>
            <a:prstDash val="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38" rIns="22225" bIns="46038"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r>
              <a:rPr lang="da-DK" altLang="en-US" sz="1200" dirty="0" smtClean="0">
                <a:solidFill>
                  <a:srgbClr val="000000"/>
                </a:solidFill>
                <a:sym typeface="+mn-lt"/>
              </a:rPr>
              <a:t>Servicemål</a:t>
            </a:r>
            <a:endParaRPr lang="da-DK" sz="1200" dirty="0">
              <a:solidFill>
                <a:srgbClr val="000000"/>
              </a:solidFill>
              <a:sym typeface="+mn-lt"/>
            </a:endParaRPr>
          </a:p>
        </p:txBody>
      </p:sp>
      <p:sp>
        <p:nvSpPr>
          <p:cNvPr id="88" name="Rectangle 3"/>
          <p:cNvSpPr>
            <a:spLocks noGrp="1" noChangeArrowheads="1"/>
          </p:cNvSpPr>
          <p:nvPr>
            <p:custDataLst>
              <p:tags r:id="rId46"/>
            </p:custDataLst>
          </p:nvPr>
        </p:nvSpPr>
        <p:spPr bwMode="auto">
          <a:xfrm>
            <a:off x="6121401" y="5567363"/>
            <a:ext cx="3171825" cy="274638"/>
          </a:xfrm>
          <a:prstGeom prst="homePlate">
            <a:avLst>
              <a:gd name="adj" fmla="val 17919"/>
            </a:avLst>
          </a:prstGeom>
          <a:solidFill>
            <a:srgbClr val="74C9E6"/>
          </a:solidFill>
          <a:ln w="9525" cap="flat" cmpd="sng" algn="ctr">
            <a:solidFill>
              <a:schemeClr val="tx1"/>
            </a:solidFill>
            <a:prstDash val="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38" rIns="22225" bIns="46038"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r>
              <a:rPr lang="da-DK" altLang="en-US" sz="1200" dirty="0" smtClean="0">
                <a:solidFill>
                  <a:srgbClr val="000000"/>
                </a:solidFill>
                <a:sym typeface="+mn-lt"/>
              </a:rPr>
              <a:t>Servicebeskrivelser</a:t>
            </a:r>
            <a:endParaRPr lang="da-DK" sz="1200" dirty="0">
              <a:solidFill>
                <a:srgbClr val="000000"/>
              </a:solidFill>
              <a:sym typeface="+mn-lt"/>
            </a:endParaRPr>
          </a:p>
        </p:txBody>
      </p:sp>
      <p:sp>
        <p:nvSpPr>
          <p:cNvPr id="72" name="Rectangle 3"/>
          <p:cNvSpPr>
            <a:spLocks noGrp="1" noChangeArrowheads="1"/>
          </p:cNvSpPr>
          <p:nvPr>
            <p:custDataLst>
              <p:tags r:id="rId47"/>
            </p:custDataLst>
          </p:nvPr>
        </p:nvSpPr>
        <p:spPr bwMode="auto">
          <a:xfrm>
            <a:off x="2765426" y="3014663"/>
            <a:ext cx="5000625" cy="274638"/>
          </a:xfrm>
          <a:prstGeom prst="homePlate">
            <a:avLst>
              <a:gd name="adj" fmla="val 17919"/>
            </a:avLst>
          </a:prstGeom>
          <a:solidFill>
            <a:srgbClr val="D9D9D9"/>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38" rIns="22225" bIns="46038"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r>
              <a:rPr lang="da-DK" altLang="en-US" sz="1200" dirty="0">
                <a:solidFill>
                  <a:srgbClr val="000000"/>
                </a:solidFill>
                <a:sym typeface="+mn-lt"/>
              </a:rPr>
              <a:t>Opdaterede digitale </a:t>
            </a:r>
            <a:r>
              <a:rPr lang="da-DK" altLang="en-US" sz="1200" dirty="0" smtClean="0">
                <a:solidFill>
                  <a:srgbClr val="000000"/>
                </a:solidFill>
                <a:sym typeface="+mn-lt"/>
              </a:rPr>
              <a:t>kundeaftaler</a:t>
            </a:r>
            <a:endParaRPr lang="da-DK" sz="1200" dirty="0">
              <a:solidFill>
                <a:srgbClr val="000000"/>
              </a:solidFill>
              <a:sym typeface="+mn-lt"/>
            </a:endParaRPr>
          </a:p>
        </p:txBody>
      </p:sp>
      <p:sp>
        <p:nvSpPr>
          <p:cNvPr id="73" name="Rectangle 3"/>
          <p:cNvSpPr>
            <a:spLocks noGrp="1" noChangeArrowheads="1"/>
          </p:cNvSpPr>
          <p:nvPr>
            <p:custDataLst>
              <p:tags r:id="rId48"/>
            </p:custDataLst>
          </p:nvPr>
        </p:nvSpPr>
        <p:spPr bwMode="auto">
          <a:xfrm>
            <a:off x="2765426" y="3333750"/>
            <a:ext cx="5000625" cy="274638"/>
          </a:xfrm>
          <a:prstGeom prst="homePlate">
            <a:avLst>
              <a:gd name="adj" fmla="val 17919"/>
            </a:avLst>
          </a:prstGeom>
          <a:solidFill>
            <a:srgbClr val="D9D9D9"/>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38" rIns="22225" bIns="46038"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r>
              <a:rPr lang="da-DK" altLang="en-US" sz="1200" dirty="0">
                <a:solidFill>
                  <a:srgbClr val="000000"/>
                </a:solidFill>
                <a:sym typeface="+mn-lt"/>
              </a:rPr>
              <a:t>Opdaterede digitale </a:t>
            </a:r>
            <a:r>
              <a:rPr lang="da-DK" altLang="en-US" sz="1200" dirty="0" smtClean="0">
                <a:solidFill>
                  <a:srgbClr val="000000"/>
                </a:solidFill>
                <a:sym typeface="+mn-lt"/>
              </a:rPr>
              <a:t>drejebøger</a:t>
            </a:r>
            <a:endParaRPr lang="da-DK" sz="1200" dirty="0">
              <a:solidFill>
                <a:srgbClr val="000000"/>
              </a:solidFill>
              <a:sym typeface="+mn-lt"/>
            </a:endParaRPr>
          </a:p>
        </p:txBody>
      </p:sp>
      <p:sp>
        <p:nvSpPr>
          <p:cNvPr id="48" name="Rectangle 3"/>
          <p:cNvSpPr>
            <a:spLocks noGrp="1" noChangeArrowheads="1"/>
          </p:cNvSpPr>
          <p:nvPr>
            <p:custDataLst>
              <p:tags r:id="rId49"/>
            </p:custDataLst>
          </p:nvPr>
        </p:nvSpPr>
        <p:spPr bwMode="gray">
          <a:xfrm>
            <a:off x="4594225" y="2057400"/>
            <a:ext cx="6853238" cy="274638"/>
          </a:xfrm>
          <a:prstGeom prst="homePlate">
            <a:avLst>
              <a:gd name="adj" fmla="val 17919"/>
            </a:avLst>
          </a:prstGeom>
          <a:solidFill>
            <a:srgbClr val="EB4600"/>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38" rIns="23813" bIns="46038"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r>
              <a:rPr lang="da-DK" altLang="en-US" sz="1200" dirty="0">
                <a:solidFill>
                  <a:srgbClr val="FFFFFF"/>
                </a:solidFill>
                <a:sym typeface="+mn-lt"/>
              </a:rPr>
              <a:t>Automatisering</a:t>
            </a:r>
            <a:endParaRPr lang="da-DK" sz="1200" dirty="0">
              <a:solidFill>
                <a:srgbClr val="FFFFFF"/>
              </a:solidFill>
              <a:sym typeface="+mn-lt"/>
            </a:endParaRPr>
          </a:p>
        </p:txBody>
      </p:sp>
      <p:sp>
        <p:nvSpPr>
          <p:cNvPr id="80" name="Rectangle 3"/>
          <p:cNvSpPr>
            <a:spLocks noGrp="1" noChangeArrowheads="1"/>
          </p:cNvSpPr>
          <p:nvPr>
            <p:custDataLst>
              <p:tags r:id="rId50"/>
            </p:custDataLst>
          </p:nvPr>
        </p:nvSpPr>
        <p:spPr bwMode="auto">
          <a:xfrm>
            <a:off x="2765425" y="3652838"/>
            <a:ext cx="3355975" cy="274638"/>
          </a:xfrm>
          <a:prstGeom prst="homePlate">
            <a:avLst>
              <a:gd name="adj" fmla="val 17919"/>
            </a:avLst>
          </a:prstGeom>
          <a:solidFill>
            <a:srgbClr val="D9D9D9"/>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38" rIns="22225" bIns="46038"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r>
              <a:rPr lang="da-DK" altLang="en-US" sz="1200" dirty="0">
                <a:solidFill>
                  <a:srgbClr val="000000"/>
                </a:solidFill>
                <a:sym typeface="+mn-lt"/>
              </a:rPr>
              <a:t>Ny </a:t>
            </a:r>
            <a:r>
              <a:rPr lang="da-DK" altLang="en-US" sz="1200" dirty="0" smtClean="0">
                <a:solidFill>
                  <a:srgbClr val="000000"/>
                </a:solidFill>
                <a:sym typeface="+mn-lt"/>
              </a:rPr>
              <a:t>hjemmeside</a:t>
            </a:r>
            <a:endParaRPr lang="da-DK" sz="1200" dirty="0">
              <a:solidFill>
                <a:srgbClr val="000000"/>
              </a:solidFill>
              <a:sym typeface="+mn-lt"/>
            </a:endParaRPr>
          </a:p>
        </p:txBody>
      </p:sp>
      <p:sp>
        <p:nvSpPr>
          <p:cNvPr id="86" name="Rectangle 3"/>
          <p:cNvSpPr>
            <a:spLocks noGrp="1" noChangeArrowheads="1"/>
          </p:cNvSpPr>
          <p:nvPr>
            <p:custDataLst>
              <p:tags r:id="rId51"/>
            </p:custDataLst>
          </p:nvPr>
        </p:nvSpPr>
        <p:spPr bwMode="auto">
          <a:xfrm>
            <a:off x="4476751" y="4929188"/>
            <a:ext cx="3171825" cy="274638"/>
          </a:xfrm>
          <a:prstGeom prst="homePlate">
            <a:avLst>
              <a:gd name="adj" fmla="val 17919"/>
            </a:avLst>
          </a:prstGeom>
          <a:solidFill>
            <a:srgbClr val="74C9E6"/>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38" rIns="22225" bIns="46038"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r>
              <a:rPr lang="da-DK" altLang="en-US" sz="1200" dirty="0" smtClean="0">
                <a:solidFill>
                  <a:srgbClr val="000000"/>
                </a:solidFill>
                <a:sym typeface="+mn-lt"/>
              </a:rPr>
              <a:t>Nye </a:t>
            </a:r>
            <a:r>
              <a:rPr lang="da-DK" altLang="en-US" sz="1200" dirty="0" err="1" smtClean="0">
                <a:solidFill>
                  <a:srgbClr val="000000"/>
                </a:solidFill>
                <a:sym typeface="+mn-lt"/>
              </a:rPr>
              <a:t>KPIer</a:t>
            </a:r>
            <a:endParaRPr lang="da-DK" sz="1200" dirty="0">
              <a:solidFill>
                <a:srgbClr val="000000"/>
              </a:solidFill>
              <a:sym typeface="+mn-lt"/>
            </a:endParaRPr>
          </a:p>
        </p:txBody>
      </p:sp>
      <p:sp>
        <p:nvSpPr>
          <p:cNvPr id="175" name="Rectangle 3"/>
          <p:cNvSpPr>
            <a:spLocks noGrp="1" noChangeArrowheads="1"/>
          </p:cNvSpPr>
          <p:nvPr>
            <p:custDataLst>
              <p:tags r:id="rId52"/>
            </p:custDataLst>
          </p:nvPr>
        </p:nvSpPr>
        <p:spPr bwMode="gray">
          <a:xfrm>
            <a:off x="2765425" y="1738313"/>
            <a:ext cx="8682038" cy="274638"/>
          </a:xfrm>
          <a:prstGeom prst="homePlate">
            <a:avLst>
              <a:gd name="adj" fmla="val 17919"/>
            </a:avLst>
          </a:prstGeom>
          <a:solidFill>
            <a:srgbClr val="EB4600"/>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38" rIns="23813" bIns="46038"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r>
              <a:rPr lang="da-DK" altLang="en-US" sz="1200" dirty="0">
                <a:solidFill>
                  <a:srgbClr val="FFFFFF"/>
                </a:solidFill>
                <a:sym typeface="+mn-lt"/>
              </a:rPr>
              <a:t>SAM </a:t>
            </a:r>
            <a:r>
              <a:rPr lang="da-DK" altLang="en-US" sz="1200" dirty="0" smtClean="0">
                <a:solidFill>
                  <a:srgbClr val="FFFFFF"/>
                </a:solidFill>
                <a:sym typeface="+mn-lt"/>
              </a:rPr>
              <a:t>akademi</a:t>
            </a:r>
            <a:endParaRPr lang="da-DK" sz="1200" dirty="0">
              <a:solidFill>
                <a:srgbClr val="FFFFFF"/>
              </a:solidFill>
              <a:sym typeface="+mn-lt"/>
            </a:endParaRPr>
          </a:p>
        </p:txBody>
      </p:sp>
      <p:sp>
        <p:nvSpPr>
          <p:cNvPr id="71" name="Rectangle 3"/>
          <p:cNvSpPr>
            <a:spLocks noGrp="1" noChangeArrowheads="1"/>
          </p:cNvSpPr>
          <p:nvPr>
            <p:custDataLst>
              <p:tags r:id="rId53"/>
            </p:custDataLst>
          </p:nvPr>
        </p:nvSpPr>
        <p:spPr bwMode="gray">
          <a:xfrm>
            <a:off x="2765425" y="2376488"/>
            <a:ext cx="5470525" cy="274638"/>
          </a:xfrm>
          <a:prstGeom prst="homePlate">
            <a:avLst>
              <a:gd name="adj" fmla="val 17919"/>
            </a:avLst>
          </a:prstGeom>
          <a:solidFill>
            <a:srgbClr val="EB4600"/>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38" rIns="22225" bIns="46038"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r>
              <a:rPr lang="da-DK" altLang="en-US" sz="1200" dirty="0">
                <a:solidFill>
                  <a:srgbClr val="FFFFFF"/>
                </a:solidFill>
                <a:sym typeface="+mn-lt"/>
              </a:rPr>
              <a:t>Arbejdsgrupper med kunder</a:t>
            </a:r>
            <a:endParaRPr lang="da-DK" sz="1200" dirty="0">
              <a:solidFill>
                <a:srgbClr val="FFFFFF"/>
              </a:solidFill>
              <a:sym typeface="+mn-lt"/>
            </a:endParaRPr>
          </a:p>
        </p:txBody>
      </p:sp>
      <p:sp>
        <p:nvSpPr>
          <p:cNvPr id="91" name="Rectangle 3"/>
          <p:cNvSpPr>
            <a:spLocks noGrp="1" noChangeArrowheads="1"/>
          </p:cNvSpPr>
          <p:nvPr>
            <p:custDataLst>
              <p:tags r:id="rId54"/>
            </p:custDataLst>
          </p:nvPr>
        </p:nvSpPr>
        <p:spPr bwMode="auto">
          <a:xfrm>
            <a:off x="2765425" y="2695575"/>
            <a:ext cx="3355975" cy="274638"/>
          </a:xfrm>
          <a:prstGeom prst="homePlate">
            <a:avLst>
              <a:gd name="adj" fmla="val 17919"/>
            </a:avLst>
          </a:prstGeom>
          <a:solidFill>
            <a:srgbClr val="D9D9D9"/>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38" rIns="22225" bIns="46038"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r>
              <a:rPr lang="da-DK" sz="1200" dirty="0">
                <a:solidFill>
                  <a:srgbClr val="000000"/>
                </a:solidFill>
                <a:sym typeface="+mn-lt"/>
              </a:rPr>
              <a:t>Kundeportal</a:t>
            </a:r>
          </a:p>
        </p:txBody>
      </p:sp>
      <p:sp>
        <p:nvSpPr>
          <p:cNvPr id="84" name="Rectangle 3"/>
          <p:cNvSpPr>
            <a:spLocks noGrp="1" noChangeArrowheads="1"/>
          </p:cNvSpPr>
          <p:nvPr>
            <p:custDataLst>
              <p:tags r:id="rId55"/>
            </p:custDataLst>
          </p:nvPr>
        </p:nvSpPr>
        <p:spPr bwMode="auto">
          <a:xfrm>
            <a:off x="2765425" y="4291013"/>
            <a:ext cx="1795463" cy="274638"/>
          </a:xfrm>
          <a:prstGeom prst="homePlate">
            <a:avLst>
              <a:gd name="adj" fmla="val 17919"/>
            </a:avLst>
          </a:prstGeom>
          <a:solidFill>
            <a:srgbClr val="74C9E6"/>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38" rIns="23813" bIns="46038"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r>
              <a:rPr lang="da-DK" altLang="en-US" sz="1200" dirty="0">
                <a:solidFill>
                  <a:srgbClr val="000000"/>
                </a:solidFill>
                <a:sym typeface="+mn-lt"/>
              </a:rPr>
              <a:t>Nyt </a:t>
            </a:r>
            <a:r>
              <a:rPr lang="da-DK" altLang="en-US" sz="1200" dirty="0" err="1" smtClean="0">
                <a:solidFill>
                  <a:srgbClr val="000000"/>
                </a:solidFill>
                <a:sym typeface="+mn-lt"/>
              </a:rPr>
              <a:t>EPIcenter</a:t>
            </a:r>
            <a:endParaRPr lang="da-DK" sz="1200" dirty="0">
              <a:solidFill>
                <a:srgbClr val="000000"/>
              </a:solidFill>
              <a:sym typeface="+mn-lt"/>
            </a:endParaRPr>
          </a:p>
        </p:txBody>
      </p:sp>
      <p:sp>
        <p:nvSpPr>
          <p:cNvPr id="81" name="Rectangle 3"/>
          <p:cNvSpPr>
            <a:spLocks noGrp="1" noChangeArrowheads="1"/>
          </p:cNvSpPr>
          <p:nvPr>
            <p:custDataLst>
              <p:tags r:id="rId56"/>
            </p:custDataLst>
          </p:nvPr>
        </p:nvSpPr>
        <p:spPr bwMode="auto">
          <a:xfrm>
            <a:off x="5534025" y="3971925"/>
            <a:ext cx="5913438" cy="274638"/>
          </a:xfrm>
          <a:prstGeom prst="homePlate">
            <a:avLst>
              <a:gd name="adj" fmla="val 17919"/>
            </a:avLst>
          </a:prstGeom>
          <a:solidFill>
            <a:srgbClr val="D9D9D9"/>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38" rIns="23813" bIns="46038"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r>
              <a:rPr lang="da-DK" altLang="en-US" sz="1200" dirty="0">
                <a:solidFill>
                  <a:srgbClr val="000000"/>
                </a:solidFill>
                <a:sym typeface="+mn-lt"/>
              </a:rPr>
              <a:t>Kanalstrategi og </a:t>
            </a:r>
            <a:r>
              <a:rPr lang="da-DK" altLang="en-US" sz="1200" dirty="0" smtClean="0">
                <a:solidFill>
                  <a:srgbClr val="000000"/>
                </a:solidFill>
                <a:sym typeface="+mn-lt"/>
              </a:rPr>
              <a:t>kundekontaktmodel</a:t>
            </a:r>
            <a:endParaRPr lang="da-DK" sz="1200" dirty="0">
              <a:solidFill>
                <a:srgbClr val="000000"/>
              </a:solidFill>
              <a:sym typeface="+mn-lt"/>
            </a:endParaRPr>
          </a:p>
        </p:txBody>
      </p:sp>
      <p:sp>
        <p:nvSpPr>
          <p:cNvPr id="42" name="Ligebenet trekant 41"/>
          <p:cNvSpPr/>
          <p:nvPr>
            <p:custDataLst>
              <p:tags r:id="rId57"/>
            </p:custDataLst>
          </p:nvPr>
        </p:nvSpPr>
        <p:spPr bwMode="gray">
          <a:xfrm>
            <a:off x="5745163" y="5970588"/>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endParaRPr lang="da-DK" sz="2000" dirty="0" err="1" smtClean="0">
              <a:solidFill>
                <a:srgbClr val="FFFFFF"/>
              </a:solidFill>
            </a:endParaRPr>
          </a:p>
        </p:txBody>
      </p:sp>
      <p:sp useBgFill="1">
        <p:nvSpPr>
          <p:cNvPr id="102" name="Rectangle 3"/>
          <p:cNvSpPr>
            <a:spLocks noGrp="1" noChangeArrowheads="1"/>
          </p:cNvSpPr>
          <p:nvPr>
            <p:custDataLst>
              <p:tags r:id="rId58"/>
            </p:custDataLst>
          </p:nvPr>
        </p:nvSpPr>
        <p:spPr bwMode="auto">
          <a:xfrm>
            <a:off x="5414962" y="6107113"/>
            <a:ext cx="774700" cy="182563"/>
          </a:xfrm>
          <a:prstGeom prst="rect">
            <a:avLst/>
          </a:prstGeom>
          <a:ln>
            <a:noFill/>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t"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spcBef>
                <a:spcPct val="0"/>
              </a:spcBef>
              <a:buFont typeface="Arial" panose="020B0604020202020204" pitchFamily="34" charset="0"/>
              <a:buNone/>
            </a:pPr>
            <a:fld id="{89877241-DBBD-41AC-8531-3B0AB7A967A9}" type="datetime'''''29''-''''08''''''''-''''20''1''''''8'''''''">
              <a:rPr lang="da-DK" altLang="en-US" sz="1200" smtClean="0">
                <a:solidFill>
                  <a:srgbClr val="000000"/>
                </a:solidFill>
                <a:sym typeface="+mn-lt"/>
              </a:rPr>
              <a:pPr marL="0" indent="0">
                <a:spcBef>
                  <a:spcPct val="0"/>
                </a:spcBef>
                <a:buFont typeface="Arial" panose="020B0604020202020204" pitchFamily="34" charset="0"/>
                <a:buNone/>
              </a:pPr>
              <a:t>29-08-2018</a:t>
            </a:fld>
            <a:endParaRPr lang="da-DK" sz="1200" dirty="0">
              <a:solidFill>
                <a:srgbClr val="000000"/>
              </a:solidFill>
              <a:sym typeface="+mn-lt"/>
            </a:endParaRPr>
          </a:p>
        </p:txBody>
      </p:sp>
      <p:grpSp>
        <p:nvGrpSpPr>
          <p:cNvPr id="28" name="Gruppe 27"/>
          <p:cNvGrpSpPr/>
          <p:nvPr/>
        </p:nvGrpSpPr>
        <p:grpSpPr>
          <a:xfrm>
            <a:off x="767408" y="1738313"/>
            <a:ext cx="1949126" cy="898599"/>
            <a:chOff x="731404" y="1698551"/>
            <a:chExt cx="1949126" cy="898599"/>
          </a:xfrm>
        </p:grpSpPr>
        <p:sp>
          <p:nvSpPr>
            <p:cNvPr id="94" name="Rektangel 93"/>
            <p:cNvSpPr/>
            <p:nvPr/>
          </p:nvSpPr>
          <p:spPr>
            <a:xfrm>
              <a:off x="1132530" y="1698551"/>
              <a:ext cx="1548000" cy="898599"/>
            </a:xfrm>
            <a:prstGeom prst="rect">
              <a:avLst/>
            </a:prstGeom>
            <a:solidFill>
              <a:schemeClr val="tx2"/>
            </a:solidFill>
            <a:ln w="9525" cap="flat" cmpd="sng" algn="ctr">
              <a:noFill/>
              <a:prstDash val="solid"/>
            </a:ln>
            <a:effectLst/>
          </p:spPr>
          <p:txBody>
            <a:bodyPr lIns="72000" anchor="ctr"/>
            <a:lstStyle/>
            <a:p>
              <a:pPr fontAlgn="auto">
                <a:lnSpc>
                  <a:spcPct val="100000"/>
                </a:lnSpc>
                <a:spcBef>
                  <a:spcPct val="0"/>
                </a:spcBef>
                <a:spcAft>
                  <a:spcPts val="0"/>
                </a:spcAft>
                <a:defRPr/>
              </a:pPr>
              <a:r>
                <a:rPr lang="da-DK" sz="1200" b="1" kern="0" dirty="0" smtClean="0">
                  <a:solidFill>
                    <a:srgbClr val="FFFFFF"/>
                  </a:solidFill>
                  <a:latin typeface="Arial"/>
                  <a:ea typeface="Verdana" panose="020B0604030504040204" pitchFamily="34" charset="0"/>
                  <a:cs typeface="Verdana" panose="020B0604030504040204" pitchFamily="34" charset="0"/>
                </a:rPr>
                <a:t>Kvalitet</a:t>
              </a:r>
              <a:endParaRPr lang="da-DK" sz="1200" b="1" kern="0" dirty="0">
                <a:solidFill>
                  <a:srgbClr val="FFFFFF"/>
                </a:solidFill>
                <a:latin typeface="Arial"/>
                <a:ea typeface="Verdana" panose="020B0604030504040204" pitchFamily="34" charset="0"/>
                <a:cs typeface="Verdana" panose="020B0604030504040204" pitchFamily="34" charset="0"/>
              </a:endParaRPr>
            </a:p>
          </p:txBody>
        </p:sp>
        <p:pic>
          <p:nvPicPr>
            <p:cNvPr id="95" name="Billede 94"/>
            <p:cNvPicPr>
              <a:picLocks/>
            </p:cNvPicPr>
            <p:nvPr/>
          </p:nvPicPr>
          <p:blipFill>
            <a:blip r:embed="rId62" cstate="print">
              <a:extLst>
                <a:ext uri="{28A0092B-C50C-407E-A947-70E740481C1C}">
                  <a14:useLocalDpi xmlns:a14="http://schemas.microsoft.com/office/drawing/2010/main" val="0"/>
                </a:ext>
              </a:extLst>
            </a:blip>
            <a:stretch>
              <a:fillRect/>
            </a:stretch>
          </p:blipFill>
          <p:spPr>
            <a:xfrm>
              <a:off x="731404" y="1981975"/>
              <a:ext cx="360000" cy="360000"/>
            </a:xfrm>
            <a:prstGeom prst="rect">
              <a:avLst/>
            </a:prstGeom>
          </p:spPr>
        </p:pic>
      </p:grpSp>
      <p:grpSp>
        <p:nvGrpSpPr>
          <p:cNvPr id="27" name="Gruppe 26"/>
          <p:cNvGrpSpPr/>
          <p:nvPr/>
        </p:nvGrpSpPr>
        <p:grpSpPr>
          <a:xfrm>
            <a:off x="767408" y="2695575"/>
            <a:ext cx="1949126" cy="1550988"/>
            <a:chOff x="731404" y="2638817"/>
            <a:chExt cx="1949126" cy="1550988"/>
          </a:xfrm>
        </p:grpSpPr>
        <p:sp>
          <p:nvSpPr>
            <p:cNvPr id="96" name="Rektangel 95"/>
            <p:cNvSpPr/>
            <p:nvPr/>
          </p:nvSpPr>
          <p:spPr>
            <a:xfrm>
              <a:off x="1132530" y="2638817"/>
              <a:ext cx="1548000" cy="1550988"/>
            </a:xfrm>
            <a:prstGeom prst="rect">
              <a:avLst/>
            </a:prstGeom>
            <a:solidFill>
              <a:schemeClr val="bg1">
                <a:lumMod val="85000"/>
              </a:schemeClr>
            </a:solidFill>
            <a:ln w="9525" cap="flat" cmpd="sng" algn="ctr">
              <a:noFill/>
              <a:prstDash val="solid"/>
            </a:ln>
            <a:effectLst/>
          </p:spPr>
          <p:txBody>
            <a:bodyPr lIns="72000" anchor="ctr"/>
            <a:lstStyle/>
            <a:p>
              <a:pPr fontAlgn="auto">
                <a:lnSpc>
                  <a:spcPct val="100000"/>
                </a:lnSpc>
                <a:spcBef>
                  <a:spcPct val="0"/>
                </a:spcBef>
                <a:spcAft>
                  <a:spcPts val="0"/>
                </a:spcAft>
                <a:defRPr/>
              </a:pPr>
              <a:r>
                <a:rPr lang="da-DK" sz="1200" b="1" kern="0" dirty="0" smtClean="0">
                  <a:solidFill>
                    <a:srgbClr val="000000"/>
                  </a:solidFill>
                  <a:latin typeface="Arial"/>
                  <a:ea typeface="Verdana" panose="020B0604030504040204" pitchFamily="34" charset="0"/>
                  <a:cs typeface="Verdana" panose="020B0604030504040204" pitchFamily="34" charset="0"/>
                </a:rPr>
                <a:t>Kundehåndtering og kommunikation</a:t>
              </a:r>
              <a:endParaRPr lang="da-DK" sz="1200" b="1" kern="0" dirty="0">
                <a:solidFill>
                  <a:srgbClr val="000000"/>
                </a:solidFill>
                <a:latin typeface="Arial"/>
                <a:ea typeface="Verdana" panose="020B0604030504040204" pitchFamily="34" charset="0"/>
                <a:cs typeface="Verdana" panose="020B0604030504040204" pitchFamily="34" charset="0"/>
              </a:endParaRPr>
            </a:p>
          </p:txBody>
        </p:sp>
        <p:pic>
          <p:nvPicPr>
            <p:cNvPr id="97" name="Billede 96"/>
            <p:cNvPicPr>
              <a:picLocks/>
            </p:cNvPicPr>
            <p:nvPr/>
          </p:nvPicPr>
          <p:blipFill>
            <a:blip r:embed="rId63" cstate="print">
              <a:extLst>
                <a:ext uri="{BEBA8EAE-BF5A-486C-A8C5-ECC9F3942E4B}">
                  <a14:imgProps xmlns:a14="http://schemas.microsoft.com/office/drawing/2010/main">
                    <a14:imgLayer r:embed="rId64">
                      <a14:imgEffect>
                        <a14:saturation sat="0"/>
                      </a14:imgEffect>
                    </a14:imgLayer>
                  </a14:imgProps>
                </a:ext>
                <a:ext uri="{28A0092B-C50C-407E-A947-70E740481C1C}">
                  <a14:useLocalDpi xmlns:a14="http://schemas.microsoft.com/office/drawing/2010/main" val="0"/>
                </a:ext>
              </a:extLst>
            </a:blip>
            <a:stretch>
              <a:fillRect/>
            </a:stretch>
          </p:blipFill>
          <p:spPr>
            <a:xfrm>
              <a:off x="731404" y="3233125"/>
              <a:ext cx="360000" cy="360000"/>
            </a:xfrm>
            <a:prstGeom prst="rect">
              <a:avLst/>
            </a:prstGeom>
          </p:spPr>
        </p:pic>
      </p:grpSp>
      <p:grpSp>
        <p:nvGrpSpPr>
          <p:cNvPr id="26" name="Gruppe 25"/>
          <p:cNvGrpSpPr/>
          <p:nvPr/>
        </p:nvGrpSpPr>
        <p:grpSpPr>
          <a:xfrm>
            <a:off x="767408" y="4291013"/>
            <a:ext cx="1949126" cy="1550988"/>
            <a:chOff x="731404" y="4242701"/>
            <a:chExt cx="1949126" cy="1550988"/>
          </a:xfrm>
        </p:grpSpPr>
        <p:sp>
          <p:nvSpPr>
            <p:cNvPr id="98" name="Rektangel 97"/>
            <p:cNvSpPr/>
            <p:nvPr/>
          </p:nvSpPr>
          <p:spPr>
            <a:xfrm>
              <a:off x="1132530" y="4242701"/>
              <a:ext cx="1548000" cy="1550988"/>
            </a:xfrm>
            <a:prstGeom prst="rect">
              <a:avLst/>
            </a:prstGeom>
            <a:solidFill>
              <a:srgbClr val="74C9E6"/>
            </a:solidFill>
            <a:ln w="9525" cap="flat" cmpd="sng" algn="ctr">
              <a:noFill/>
              <a:prstDash val="solid"/>
            </a:ln>
            <a:effectLst/>
          </p:spPr>
          <p:txBody>
            <a:bodyPr lIns="72000" anchor="ctr"/>
            <a:lstStyle/>
            <a:p>
              <a:pPr fontAlgn="auto">
                <a:lnSpc>
                  <a:spcPct val="100000"/>
                </a:lnSpc>
                <a:spcBef>
                  <a:spcPct val="0"/>
                </a:spcBef>
                <a:spcAft>
                  <a:spcPts val="0"/>
                </a:spcAft>
                <a:defRPr/>
              </a:pPr>
              <a:r>
                <a:rPr lang="da-DK" sz="1200" b="1" kern="0" dirty="0" smtClean="0">
                  <a:solidFill>
                    <a:srgbClr val="000000"/>
                  </a:solidFill>
                  <a:ea typeface="Verdana" panose="020B0604030504040204" pitchFamily="34" charset="0"/>
                  <a:cs typeface="Verdana" panose="020B0604030504040204" pitchFamily="34" charset="0"/>
                </a:rPr>
                <a:t>Ydelser og servicemål</a:t>
              </a:r>
              <a:endParaRPr lang="da-DK" sz="1200" b="1" kern="0" dirty="0">
                <a:solidFill>
                  <a:srgbClr val="000000"/>
                </a:solidFill>
                <a:latin typeface="Arial"/>
                <a:ea typeface="Verdana" panose="020B0604030504040204" pitchFamily="34" charset="0"/>
                <a:cs typeface="Verdana" panose="020B0604030504040204" pitchFamily="34" charset="0"/>
              </a:endParaRPr>
            </a:p>
          </p:txBody>
        </p:sp>
        <p:pic>
          <p:nvPicPr>
            <p:cNvPr id="99" name="Billede 98"/>
            <p:cNvPicPr>
              <a:picLocks/>
            </p:cNvPicPr>
            <p:nvPr/>
          </p:nvPicPr>
          <p:blipFill>
            <a:blip r:embed="rId65" cstate="print">
              <a:extLst>
                <a:ext uri="{28A0092B-C50C-407E-A947-70E740481C1C}">
                  <a14:useLocalDpi xmlns:a14="http://schemas.microsoft.com/office/drawing/2010/main" val="0"/>
                </a:ext>
              </a:extLst>
            </a:blip>
            <a:stretch>
              <a:fillRect/>
            </a:stretch>
          </p:blipFill>
          <p:spPr>
            <a:xfrm>
              <a:off x="731404" y="4840128"/>
              <a:ext cx="360000" cy="360000"/>
            </a:xfrm>
            <a:prstGeom prst="rect">
              <a:avLst/>
            </a:prstGeom>
          </p:spPr>
        </p:pic>
      </p:grpSp>
    </p:spTree>
    <p:extLst>
      <p:ext uri="{BB962C8B-B14F-4D97-AF65-F5344CB8AC3E}">
        <p14:creationId xmlns:p14="http://schemas.microsoft.com/office/powerpoint/2010/main" val="11539677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0"/>
          </p:nvPr>
        </p:nvSpPr>
        <p:spPr/>
      </p:sp>
      <p:sp>
        <p:nvSpPr>
          <p:cNvPr id="3" name="Pladsholder til tekst 2"/>
          <p:cNvSpPr>
            <a:spLocks noGrp="1"/>
          </p:cNvSpPr>
          <p:nvPr>
            <p:ph type="body" sz="quarter" idx="11"/>
          </p:nvPr>
        </p:nvSpPr>
        <p:spPr>
          <a:xfrm>
            <a:off x="624000" y="4582"/>
            <a:ext cx="7296000" cy="4545144"/>
          </a:xfrm>
        </p:spPr>
        <p:txBody>
          <a:bodyPr/>
          <a:lstStyle/>
          <a:p>
            <a:r>
              <a:rPr lang="da-DK" dirty="0" smtClean="0"/>
              <a:t>Oktober	2018</a:t>
            </a:r>
            <a:endParaRPr lang="da-DK" dirty="0"/>
          </a:p>
        </p:txBody>
      </p:sp>
      <p:sp>
        <p:nvSpPr>
          <p:cNvPr id="4" name="Pladsholder til tekst 3"/>
          <p:cNvSpPr>
            <a:spLocks noGrp="1"/>
          </p:cNvSpPr>
          <p:nvPr>
            <p:ph type="body" sz="quarter" idx="15"/>
          </p:nvPr>
        </p:nvSpPr>
        <p:spPr/>
        <p:txBody>
          <a:bodyPr/>
          <a:lstStyle/>
          <a:p>
            <a:endParaRPr lang="da-DK"/>
          </a:p>
        </p:txBody>
      </p:sp>
      <p:sp>
        <p:nvSpPr>
          <p:cNvPr id="5" name="Titel 4"/>
          <p:cNvSpPr>
            <a:spLocks noGrp="1"/>
          </p:cNvSpPr>
          <p:nvPr>
            <p:ph type="title"/>
          </p:nvPr>
        </p:nvSpPr>
        <p:spPr/>
        <p:txBody>
          <a:bodyPr/>
          <a:lstStyle/>
          <a:p>
            <a:r>
              <a:rPr lang="da-DK" dirty="0" smtClean="0"/>
              <a:t>Eventuelt</a:t>
            </a:r>
            <a:endParaRPr lang="da-DK" dirty="0"/>
          </a:p>
        </p:txBody>
      </p:sp>
      <p:sp>
        <p:nvSpPr>
          <p:cNvPr id="6" name="Undertitel 5"/>
          <p:cNvSpPr>
            <a:spLocks noGrp="1"/>
          </p:cNvSpPr>
          <p:nvPr>
            <p:ph type="subTitle" idx="1"/>
          </p:nvPr>
        </p:nvSpPr>
        <p:spPr>
          <a:xfrm>
            <a:off x="928292" y="1772816"/>
            <a:ext cx="6735233" cy="684076"/>
          </a:xfrm>
        </p:spPr>
        <p:txBody>
          <a:bodyPr/>
          <a:lstStyle/>
          <a:p>
            <a:endParaRPr lang="da-DK" dirty="0"/>
          </a:p>
        </p:txBody>
      </p:sp>
      <p:sp>
        <p:nvSpPr>
          <p:cNvPr id="7" name="Pladsholder til diasnummer 6"/>
          <p:cNvSpPr>
            <a:spLocks noGrp="1"/>
          </p:cNvSpPr>
          <p:nvPr>
            <p:ph type="sldNum" sz="quarter" idx="4"/>
          </p:nvPr>
        </p:nvSpPr>
        <p:spPr/>
        <p:txBody>
          <a:bodyPr/>
          <a:lstStyle/>
          <a:p>
            <a:endParaRPr lang="da-DK" dirty="0"/>
          </a:p>
        </p:txBody>
      </p:sp>
    </p:spTree>
    <p:extLst>
      <p:ext uri="{BB962C8B-B14F-4D97-AF65-F5344CB8AC3E}">
        <p14:creationId xmlns:p14="http://schemas.microsoft.com/office/powerpoint/2010/main" val="332665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12234920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28" name="think-cell Slide" r:id="rId25" imgW="216" imgH="216" progId="TCLayout.ActiveDocument.1">
                  <p:embed/>
                </p:oleObj>
              </mc:Choice>
              <mc:Fallback>
                <p:oleObj name="think-cell Slide" r:id="rId25" imgW="216" imgH="216" progId="TCLayout.ActiveDocument.1">
                  <p:embed/>
                  <p:pic>
                    <p:nvPicPr>
                      <p:cNvPr id="0" name=""/>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3" name="Rektangel 2" hidden="1"/>
          <p:cNvSpPr/>
          <p:nvPr>
            <p:custDataLst>
              <p:tags r:id="rId3"/>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none" lIns="0" tIns="0" rIns="0" bIns="0" numCol="1" spcCol="0" rtlCol="0" anchor="ctr" anchorCtr="0" compatLnSpc="1">
            <a:prstTxWarp prst="textNoShape">
              <a:avLst/>
            </a:prstTxWarp>
            <a:noAutofit/>
          </a:bodyPr>
          <a:lstStyle/>
          <a:p>
            <a:pPr algn="ctr">
              <a:lnSpc>
                <a:spcPct val="100000"/>
              </a:lnSpc>
              <a:spcBef>
                <a:spcPct val="0"/>
              </a:spcBef>
            </a:pPr>
            <a:endParaRPr lang="da-DK" sz="1400" dirty="0" err="1" smtClean="0">
              <a:solidFill>
                <a:srgbClr val="FFFFFF"/>
              </a:solidFill>
              <a:latin typeface="Arial"/>
              <a:sym typeface="Arial"/>
            </a:endParaRPr>
          </a:p>
        </p:txBody>
      </p:sp>
      <p:sp>
        <p:nvSpPr>
          <p:cNvPr id="2" name="Titel 1"/>
          <p:cNvSpPr>
            <a:spLocks noGrp="1"/>
          </p:cNvSpPr>
          <p:nvPr>
            <p:ph type="title"/>
          </p:nvPr>
        </p:nvSpPr>
        <p:spPr/>
        <p:txBody>
          <a:bodyPr/>
          <a:lstStyle/>
          <a:p>
            <a:r>
              <a:rPr lang="da-DK" altLang="en-US" dirty="0">
                <a:solidFill>
                  <a:srgbClr val="002060"/>
                </a:solidFill>
              </a:rPr>
              <a:t>Spor 1 Kundernes oplevelse af kvaliteten i </a:t>
            </a:r>
            <a:r>
              <a:rPr lang="da-DK" altLang="en-US" dirty="0" smtClean="0">
                <a:solidFill>
                  <a:srgbClr val="002060"/>
                </a:solidFill>
              </a:rPr>
              <a:t>SAM</a:t>
            </a:r>
            <a:br>
              <a:rPr lang="da-DK" altLang="en-US" dirty="0" smtClean="0">
                <a:solidFill>
                  <a:srgbClr val="002060"/>
                </a:solidFill>
              </a:rPr>
            </a:br>
            <a:r>
              <a:rPr lang="da-DK" altLang="en-US" sz="2000" dirty="0" smtClean="0">
                <a:solidFill>
                  <a:srgbClr val="002060"/>
                </a:solidFill>
              </a:rPr>
              <a:t>- Kortlægning på baggrund af tilbagemelding fra 15 ministerområder</a:t>
            </a:r>
            <a:endParaRPr lang="da-DK" dirty="0">
              <a:solidFill>
                <a:srgbClr val="002060"/>
              </a:solidFill>
            </a:endParaRPr>
          </a:p>
        </p:txBody>
      </p:sp>
      <p:sp>
        <p:nvSpPr>
          <p:cNvPr id="4" name="Pladsholder til diasnummer 3"/>
          <p:cNvSpPr>
            <a:spLocks noGrp="1"/>
          </p:cNvSpPr>
          <p:nvPr>
            <p:ph type="sldNum" sz="quarter" idx="12"/>
          </p:nvPr>
        </p:nvSpPr>
        <p:spPr/>
        <p:txBody>
          <a:bodyPr/>
          <a:lstStyle/>
          <a:p>
            <a:fld id="{0B6ECE14-DE6A-47DB-A2E9-53D91F6F3E38}" type="slidenum">
              <a:rPr lang="da-DK" smtClean="0"/>
              <a:pPr/>
              <a:t>4</a:t>
            </a:fld>
            <a:endParaRPr lang="da-DK" dirty="0"/>
          </a:p>
        </p:txBody>
      </p:sp>
      <p:sp>
        <p:nvSpPr>
          <p:cNvPr id="14" name="Rektangel 13"/>
          <p:cNvSpPr/>
          <p:nvPr/>
        </p:nvSpPr>
        <p:spPr bwMode="auto">
          <a:xfrm>
            <a:off x="6600057" y="1592796"/>
            <a:ext cx="4896543" cy="4149726"/>
          </a:xfrm>
          <a:prstGeom prst="rect">
            <a:avLst/>
          </a:prstGeom>
          <a:no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pPr>
              <a:lnSpc>
                <a:spcPct val="100000"/>
              </a:lnSpc>
              <a:spcBef>
                <a:spcPts val="600"/>
              </a:spcBef>
            </a:pPr>
            <a:r>
              <a:rPr lang="da-DK" sz="1200" b="1" dirty="0">
                <a:solidFill>
                  <a:srgbClr val="000000"/>
                </a:solidFill>
              </a:rPr>
              <a:t>Kvalitet:</a:t>
            </a:r>
          </a:p>
          <a:p>
            <a:pPr marL="342900" indent="-342900">
              <a:lnSpc>
                <a:spcPct val="100000"/>
              </a:lnSpc>
              <a:spcBef>
                <a:spcPts val="600"/>
              </a:spcBef>
              <a:buFont typeface="Arial" panose="020B0604020202020204" pitchFamily="34" charset="0"/>
              <a:buChar char="•"/>
            </a:pPr>
            <a:r>
              <a:rPr lang="da-DK" sz="1200" dirty="0">
                <a:solidFill>
                  <a:srgbClr val="000000"/>
                </a:solidFill>
              </a:rPr>
              <a:t>Fejl og mangler i udligninger på debitorer og kreditorer</a:t>
            </a:r>
          </a:p>
          <a:p>
            <a:pPr marL="342900" indent="-342900">
              <a:lnSpc>
                <a:spcPct val="100000"/>
              </a:lnSpc>
              <a:spcBef>
                <a:spcPts val="600"/>
              </a:spcBef>
              <a:buFont typeface="Arial" panose="020B0604020202020204" pitchFamily="34" charset="0"/>
              <a:buChar char="•"/>
            </a:pPr>
            <a:r>
              <a:rPr lang="da-DK" sz="1200" dirty="0">
                <a:solidFill>
                  <a:srgbClr val="000000"/>
                </a:solidFill>
              </a:rPr>
              <a:t>Manglende konsekvens i indhentning af bekræftelse fra kunden inden bogføringer og ændringer</a:t>
            </a:r>
          </a:p>
          <a:p>
            <a:pPr marL="285750" indent="-285750">
              <a:lnSpc>
                <a:spcPct val="100000"/>
              </a:lnSpc>
              <a:spcBef>
                <a:spcPts val="600"/>
              </a:spcBef>
              <a:buFont typeface="Arial" panose="020B0604020202020204" pitchFamily="34" charset="0"/>
              <a:buChar char="•"/>
            </a:pPr>
            <a:r>
              <a:rPr lang="da-DK" sz="1200" dirty="0">
                <a:solidFill>
                  <a:srgbClr val="000000"/>
                </a:solidFill>
              </a:rPr>
              <a:t>Mangelfuld afstemning af løn- og refusionskonti</a:t>
            </a:r>
          </a:p>
          <a:p>
            <a:pPr>
              <a:lnSpc>
                <a:spcPct val="100000"/>
              </a:lnSpc>
              <a:spcBef>
                <a:spcPts val="600"/>
              </a:spcBef>
            </a:pPr>
            <a:r>
              <a:rPr lang="da-DK" sz="1200" b="1" dirty="0">
                <a:solidFill>
                  <a:srgbClr val="000000"/>
                </a:solidFill>
              </a:rPr>
              <a:t>Kundehåndtering og kommunikation:</a:t>
            </a:r>
          </a:p>
          <a:p>
            <a:pPr marL="342900" indent="-342900">
              <a:lnSpc>
                <a:spcPct val="100000"/>
              </a:lnSpc>
              <a:spcBef>
                <a:spcPts val="600"/>
              </a:spcBef>
              <a:buFont typeface="Arial" panose="020B0604020202020204" pitchFamily="34" charset="0"/>
              <a:buChar char="•"/>
            </a:pPr>
            <a:r>
              <a:rPr lang="da-DK" sz="1200" dirty="0">
                <a:solidFill>
                  <a:srgbClr val="000000"/>
                </a:solidFill>
              </a:rPr>
              <a:t>Mangelfulde tilbagemeldinger på kundehenvendelser</a:t>
            </a:r>
          </a:p>
          <a:p>
            <a:pPr marL="342900" indent="-342900">
              <a:lnSpc>
                <a:spcPct val="100000"/>
              </a:lnSpc>
              <a:spcBef>
                <a:spcPts val="600"/>
              </a:spcBef>
              <a:buFont typeface="Arial" panose="020B0604020202020204" pitchFamily="34" charset="0"/>
              <a:buChar char="•"/>
            </a:pPr>
            <a:r>
              <a:rPr lang="da-DK" sz="1200" dirty="0">
                <a:solidFill>
                  <a:srgbClr val="000000"/>
                </a:solidFill>
              </a:rPr>
              <a:t>Lange svartider</a:t>
            </a:r>
          </a:p>
          <a:p>
            <a:pPr marL="342900" indent="-342900">
              <a:lnSpc>
                <a:spcPct val="100000"/>
              </a:lnSpc>
              <a:spcBef>
                <a:spcPts val="600"/>
              </a:spcBef>
              <a:buFont typeface="Arial" panose="020B0604020202020204" pitchFamily="34" charset="0"/>
              <a:buChar char="•"/>
            </a:pPr>
            <a:r>
              <a:rPr lang="da-DK" sz="1200" dirty="0">
                <a:solidFill>
                  <a:srgbClr val="000000"/>
                </a:solidFill>
              </a:rPr>
              <a:t>Utilstrækkelig opfølgning på kvitteringssvar i forbindelse med regnskabserklæringen</a:t>
            </a:r>
          </a:p>
          <a:p>
            <a:pPr>
              <a:lnSpc>
                <a:spcPct val="100000"/>
              </a:lnSpc>
              <a:spcBef>
                <a:spcPts val="600"/>
              </a:spcBef>
            </a:pPr>
            <a:r>
              <a:rPr lang="da-DK" sz="1200" b="1" dirty="0">
                <a:solidFill>
                  <a:srgbClr val="000000"/>
                </a:solidFill>
              </a:rPr>
              <a:t>Ydelser og servicemål:</a:t>
            </a:r>
          </a:p>
          <a:p>
            <a:pPr marL="285750" indent="-285750">
              <a:lnSpc>
                <a:spcPct val="100000"/>
              </a:lnSpc>
              <a:spcBef>
                <a:spcPts val="600"/>
              </a:spcBef>
              <a:buFont typeface="Arial" panose="020B0604020202020204" pitchFamily="34" charset="0"/>
              <a:buChar char="•"/>
            </a:pPr>
            <a:r>
              <a:rPr lang="da-DK" sz="1200" dirty="0">
                <a:solidFill>
                  <a:srgbClr val="000000"/>
                </a:solidFill>
              </a:rPr>
              <a:t>Bankafstemninger udskydes i forhold til aftalen </a:t>
            </a:r>
          </a:p>
          <a:p>
            <a:pPr marL="285750" indent="-285750">
              <a:lnSpc>
                <a:spcPct val="100000"/>
              </a:lnSpc>
              <a:spcBef>
                <a:spcPts val="600"/>
              </a:spcBef>
              <a:buFont typeface="Arial" panose="020B0604020202020204" pitchFamily="34" charset="0"/>
              <a:buChar char="•"/>
            </a:pPr>
            <a:r>
              <a:rPr lang="da-DK" sz="1200" dirty="0">
                <a:solidFill>
                  <a:srgbClr val="000000"/>
                </a:solidFill>
              </a:rPr>
              <a:t>Utilstrækkelig håndtering af rykkere indenfor aftalt tid</a:t>
            </a:r>
          </a:p>
          <a:p>
            <a:pPr marL="285750" indent="-285750">
              <a:lnSpc>
                <a:spcPct val="100000"/>
              </a:lnSpc>
              <a:spcBef>
                <a:spcPts val="600"/>
              </a:spcBef>
              <a:buFont typeface="Arial" panose="020B0604020202020204" pitchFamily="34" charset="0"/>
              <a:buChar char="•"/>
            </a:pPr>
            <a:r>
              <a:rPr lang="da-DK" sz="1200" dirty="0">
                <a:solidFill>
                  <a:srgbClr val="000000"/>
                </a:solidFill>
              </a:rPr>
              <a:t>Drejebogsspecifikationer følges ikke altid</a:t>
            </a:r>
          </a:p>
          <a:p>
            <a:pPr marL="285750" indent="-285750">
              <a:lnSpc>
                <a:spcPct val="100000"/>
              </a:lnSpc>
              <a:spcBef>
                <a:spcPts val="600"/>
              </a:spcBef>
              <a:buFont typeface="Arial" panose="020B0604020202020204" pitchFamily="34" charset="0"/>
              <a:buChar char="•"/>
            </a:pPr>
            <a:r>
              <a:rPr lang="da-DK" sz="1200" dirty="0">
                <a:solidFill>
                  <a:srgbClr val="000000"/>
                </a:solidFill>
              </a:rPr>
              <a:t>Nedprioriteringer af daglige opgaver ved udarbejdelse af regnskabserklæringen</a:t>
            </a:r>
          </a:p>
          <a:p>
            <a:pPr marL="285750" indent="-285750">
              <a:lnSpc>
                <a:spcPct val="100000"/>
              </a:lnSpc>
              <a:spcBef>
                <a:spcPts val="600"/>
              </a:spcBef>
              <a:buFont typeface="Arial" panose="020B0604020202020204" pitchFamily="34" charset="0"/>
              <a:buChar char="•"/>
            </a:pPr>
            <a:r>
              <a:rPr lang="da-DK" sz="1200" dirty="0">
                <a:solidFill>
                  <a:srgbClr val="000000"/>
                </a:solidFill>
              </a:rPr>
              <a:t>Oplevelse af for lange tidsfrister i </a:t>
            </a:r>
            <a:r>
              <a:rPr lang="da-DK" sz="1200" dirty="0" smtClean="0">
                <a:solidFill>
                  <a:srgbClr val="000000"/>
                </a:solidFill>
              </a:rPr>
              <a:t>servicemål</a:t>
            </a:r>
            <a:endParaRPr lang="da-DK" sz="1200" dirty="0">
              <a:solidFill>
                <a:srgbClr val="000000"/>
              </a:solidFill>
            </a:endParaRPr>
          </a:p>
        </p:txBody>
      </p:sp>
      <p:graphicFrame>
        <p:nvGraphicFramePr>
          <p:cNvPr id="43" name="Chart 3"/>
          <p:cNvGraphicFramePr/>
          <p:nvPr>
            <p:custDataLst>
              <p:tags r:id="rId4"/>
            </p:custDataLst>
            <p:extLst>
              <p:ext uri="{D42A27DB-BD31-4B8C-83A1-F6EECF244321}">
                <p14:modId xmlns:p14="http://schemas.microsoft.com/office/powerpoint/2010/main" val="1605029727"/>
              </p:ext>
            </p:extLst>
          </p:nvPr>
        </p:nvGraphicFramePr>
        <p:xfrm>
          <a:off x="703263" y="1690688"/>
          <a:ext cx="1984375" cy="1984375"/>
        </p:xfrm>
        <a:graphic>
          <a:graphicData uri="http://schemas.openxmlformats.org/drawingml/2006/chart">
            <c:chart xmlns:c="http://schemas.openxmlformats.org/drawingml/2006/chart" xmlns:r="http://schemas.openxmlformats.org/officeDocument/2006/relationships" r:id="rId27"/>
          </a:graphicData>
        </a:graphic>
      </p:graphicFrame>
      <p:sp>
        <p:nvSpPr>
          <p:cNvPr id="44" name="Rectangle 3"/>
          <p:cNvSpPr>
            <a:spLocks noGrp="1" noChangeArrowheads="1"/>
          </p:cNvSpPr>
          <p:nvPr>
            <p:custDataLst>
              <p:tags r:id="rId5"/>
            </p:custDataLst>
          </p:nvPr>
        </p:nvSpPr>
        <p:spPr bwMode="gray">
          <a:xfrm>
            <a:off x="2209800" y="2827338"/>
            <a:ext cx="3333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59BEC185-9A8E-435B-AAC4-2C18EC686E08}" type="datetime'''''''''''''''''''''''''''''''''1''''''''''''1''''''2'''''">
              <a:rPr lang="da-DK" altLang="en-US" sz="1400" smtClean="0">
                <a:solidFill>
                  <a:srgbClr val="FFFFFF"/>
                </a:solidFill>
              </a:rPr>
              <a:pPr marL="0" indent="0" algn="ctr">
                <a:spcBef>
                  <a:spcPct val="0"/>
                </a:spcBef>
                <a:buFont typeface="Arial" panose="020B0604020202020204" pitchFamily="34" charset="0"/>
                <a:buNone/>
              </a:pPr>
              <a:t>112</a:t>
            </a:fld>
            <a:endParaRPr lang="da-DK" sz="1400" dirty="0">
              <a:solidFill>
                <a:srgbClr val="FFFFFF"/>
              </a:solidFill>
              <a:sym typeface="+mn-lt"/>
            </a:endParaRPr>
          </a:p>
        </p:txBody>
      </p:sp>
      <p:sp>
        <p:nvSpPr>
          <p:cNvPr id="47" name="Rectangle 3"/>
          <p:cNvSpPr>
            <a:spLocks noGrp="1" noChangeArrowheads="1"/>
          </p:cNvSpPr>
          <p:nvPr>
            <p:custDataLst>
              <p:tags r:id="rId6"/>
            </p:custDataLst>
          </p:nvPr>
        </p:nvSpPr>
        <p:spPr bwMode="gray">
          <a:xfrm>
            <a:off x="781050" y="2570163"/>
            <a:ext cx="2476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1699C653-6BB8-4E22-A96E-3672A38600B4}" type="datetime'''''''''''''''''''5''''''''''''''''''''''''''''1'''">
              <a:rPr lang="da-DK" altLang="en-US" sz="1400" smtClean="0">
                <a:solidFill>
                  <a:srgbClr val="000000"/>
                </a:solidFill>
              </a:rPr>
              <a:pPr marL="0" indent="0" algn="ctr">
                <a:spcBef>
                  <a:spcPct val="0"/>
                </a:spcBef>
                <a:buFont typeface="Arial" panose="020B0604020202020204" pitchFamily="34" charset="0"/>
                <a:buNone/>
              </a:pPr>
              <a:t>51</a:t>
            </a:fld>
            <a:endParaRPr lang="da-DK" sz="1400" dirty="0">
              <a:solidFill>
                <a:srgbClr val="000000"/>
              </a:solidFill>
              <a:sym typeface="+mn-lt"/>
            </a:endParaRPr>
          </a:p>
        </p:txBody>
      </p:sp>
      <p:sp>
        <p:nvSpPr>
          <p:cNvPr id="50" name="Rectangle 3"/>
          <p:cNvSpPr>
            <a:spLocks noGrp="1" noChangeArrowheads="1"/>
          </p:cNvSpPr>
          <p:nvPr>
            <p:custDataLst>
              <p:tags r:id="rId7"/>
            </p:custDataLst>
          </p:nvPr>
        </p:nvSpPr>
        <p:spPr bwMode="gray">
          <a:xfrm>
            <a:off x="1314450" y="1858963"/>
            <a:ext cx="2476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7E6174A6-5C58-4F9A-86F0-26E625939CF2}" type="datetime'''''''''20'''''''''''''''">
              <a:rPr lang="da-DK" altLang="en-US" sz="1400" smtClean="0">
                <a:solidFill>
                  <a:srgbClr val="000000"/>
                </a:solidFill>
              </a:rPr>
              <a:pPr marL="0" indent="0" algn="ctr">
                <a:spcBef>
                  <a:spcPct val="0"/>
                </a:spcBef>
                <a:buFont typeface="Arial" panose="020B0604020202020204" pitchFamily="34" charset="0"/>
                <a:buNone/>
              </a:pPr>
              <a:t>20</a:t>
            </a:fld>
            <a:endParaRPr lang="da-DK" sz="1400" dirty="0">
              <a:solidFill>
                <a:srgbClr val="000000"/>
              </a:solidFill>
              <a:sym typeface="+mn-lt"/>
            </a:endParaRPr>
          </a:p>
        </p:txBody>
      </p:sp>
      <p:sp>
        <p:nvSpPr>
          <p:cNvPr id="56" name="Rektangel 55"/>
          <p:cNvSpPr/>
          <p:nvPr>
            <p:custDataLst>
              <p:tags r:id="rId8"/>
            </p:custDataLst>
          </p:nvPr>
        </p:nvSpPr>
        <p:spPr bwMode="auto">
          <a:xfrm>
            <a:off x="3429000" y="2660650"/>
            <a:ext cx="179388" cy="133350"/>
          </a:xfrm>
          <a:prstGeom prst="rect">
            <a:avLst/>
          </a:prstGeom>
          <a:solidFill>
            <a:srgbClr val="74C9E6"/>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endParaRPr lang="da-DK" sz="2000" dirty="0" err="1" smtClean="0">
              <a:solidFill>
                <a:srgbClr val="FFFFFF"/>
              </a:solidFill>
            </a:endParaRPr>
          </a:p>
        </p:txBody>
      </p:sp>
      <p:sp>
        <p:nvSpPr>
          <p:cNvPr id="8" name="Rektangel 7"/>
          <p:cNvSpPr/>
          <p:nvPr>
            <p:custDataLst>
              <p:tags r:id="rId9"/>
            </p:custDataLst>
          </p:nvPr>
        </p:nvSpPr>
        <p:spPr bwMode="auto">
          <a:xfrm>
            <a:off x="3429000" y="2254250"/>
            <a:ext cx="179388" cy="133350"/>
          </a:xfrm>
          <a:prstGeom prst="rect">
            <a:avLst/>
          </a:prstGeom>
          <a:solidFill>
            <a:srgbClr val="EB4600"/>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endParaRPr lang="da-DK" sz="2000" dirty="0" err="1" smtClean="0">
              <a:solidFill>
                <a:srgbClr val="FFFFFF"/>
              </a:solidFill>
            </a:endParaRPr>
          </a:p>
        </p:txBody>
      </p:sp>
      <p:sp>
        <p:nvSpPr>
          <p:cNvPr id="58" name="Rektangel 57"/>
          <p:cNvSpPr/>
          <p:nvPr>
            <p:custDataLst>
              <p:tags r:id="rId10"/>
            </p:custDataLst>
          </p:nvPr>
        </p:nvSpPr>
        <p:spPr bwMode="auto">
          <a:xfrm>
            <a:off x="3429000" y="2457450"/>
            <a:ext cx="179388" cy="133350"/>
          </a:xfrm>
          <a:prstGeom prst="rect">
            <a:avLst/>
          </a:prstGeom>
          <a:solidFill>
            <a:srgbClr val="D9D9D9"/>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endParaRPr lang="da-DK" sz="2000" dirty="0" err="1" smtClean="0">
              <a:solidFill>
                <a:srgbClr val="FFFFFF"/>
              </a:solidFill>
            </a:endParaRPr>
          </a:p>
        </p:txBody>
      </p:sp>
      <p:sp>
        <p:nvSpPr>
          <p:cNvPr id="36" name="Rectangle 3"/>
          <p:cNvSpPr>
            <a:spLocks noGrp="1" noChangeArrowheads="1"/>
          </p:cNvSpPr>
          <p:nvPr>
            <p:custDataLst>
              <p:tags r:id="rId11"/>
            </p:custDataLst>
          </p:nvPr>
        </p:nvSpPr>
        <p:spPr bwMode="auto">
          <a:xfrm>
            <a:off x="3659188" y="2249488"/>
            <a:ext cx="4143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spcBef>
                <a:spcPct val="0"/>
              </a:spcBef>
              <a:buFont typeface="Arial" panose="020B0604020202020204" pitchFamily="34" charset="0"/>
              <a:buNone/>
            </a:pPr>
            <a:r>
              <a:rPr lang="da-DK" altLang="en-US" sz="1000" dirty="0" smtClean="0">
                <a:solidFill>
                  <a:srgbClr val="000000"/>
                </a:solidFill>
                <a:sym typeface="+mn-lt"/>
              </a:rPr>
              <a:t>Kvalitet</a:t>
            </a:r>
            <a:endParaRPr lang="da-DK" sz="1000" dirty="0">
              <a:solidFill>
                <a:srgbClr val="000000"/>
              </a:solidFill>
              <a:sym typeface="+mn-lt"/>
            </a:endParaRPr>
          </a:p>
        </p:txBody>
      </p:sp>
      <p:sp>
        <p:nvSpPr>
          <p:cNvPr id="42" name="Rectangle 3"/>
          <p:cNvSpPr>
            <a:spLocks noGrp="1" noChangeArrowheads="1"/>
          </p:cNvSpPr>
          <p:nvPr>
            <p:custDataLst>
              <p:tags r:id="rId12"/>
            </p:custDataLst>
          </p:nvPr>
        </p:nvSpPr>
        <p:spPr bwMode="auto">
          <a:xfrm>
            <a:off x="3659188" y="2655888"/>
            <a:ext cx="1244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spcBef>
                <a:spcPct val="0"/>
              </a:spcBef>
              <a:buFont typeface="Arial" panose="020B0604020202020204" pitchFamily="34" charset="0"/>
              <a:buNone/>
            </a:pPr>
            <a:r>
              <a:rPr lang="da-DK" altLang="en-US" sz="1000" dirty="0" smtClean="0">
                <a:solidFill>
                  <a:srgbClr val="000000"/>
                </a:solidFill>
                <a:sym typeface="+mn-lt"/>
              </a:rPr>
              <a:t>Ydelser og servicemål</a:t>
            </a:r>
            <a:endParaRPr lang="da-DK" sz="1000" dirty="0">
              <a:solidFill>
                <a:srgbClr val="000000"/>
              </a:solidFill>
              <a:sym typeface="+mn-lt"/>
            </a:endParaRPr>
          </a:p>
        </p:txBody>
      </p:sp>
      <p:sp>
        <p:nvSpPr>
          <p:cNvPr id="40" name="Rectangle 3"/>
          <p:cNvSpPr>
            <a:spLocks noGrp="1" noChangeArrowheads="1"/>
          </p:cNvSpPr>
          <p:nvPr>
            <p:custDataLst>
              <p:tags r:id="rId13"/>
            </p:custDataLst>
          </p:nvPr>
        </p:nvSpPr>
        <p:spPr bwMode="auto">
          <a:xfrm>
            <a:off x="3659188" y="2452688"/>
            <a:ext cx="20193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spcBef>
                <a:spcPct val="0"/>
              </a:spcBef>
              <a:buFont typeface="Arial" panose="020B0604020202020204" pitchFamily="34" charset="0"/>
              <a:buNone/>
            </a:pPr>
            <a:r>
              <a:rPr lang="da-DK" altLang="en-US" sz="1000" dirty="0" smtClean="0">
                <a:solidFill>
                  <a:srgbClr val="000000"/>
                </a:solidFill>
                <a:sym typeface="+mn-lt"/>
              </a:rPr>
              <a:t>Kundehåndtering og kommunikation</a:t>
            </a:r>
            <a:endParaRPr lang="da-DK" sz="1000" dirty="0">
              <a:solidFill>
                <a:srgbClr val="000000"/>
              </a:solidFill>
              <a:sym typeface="+mn-lt"/>
            </a:endParaRPr>
          </a:p>
        </p:txBody>
      </p:sp>
      <p:grpSp>
        <p:nvGrpSpPr>
          <p:cNvPr id="6" name="Gruppe 5"/>
          <p:cNvGrpSpPr/>
          <p:nvPr/>
        </p:nvGrpSpPr>
        <p:grpSpPr>
          <a:xfrm>
            <a:off x="701675" y="3753616"/>
            <a:ext cx="4206193" cy="232597"/>
            <a:chOff x="701675" y="3753616"/>
            <a:chExt cx="4206193" cy="232597"/>
          </a:xfrm>
        </p:grpSpPr>
        <p:sp>
          <p:nvSpPr>
            <p:cNvPr id="28" name="Tekstboks 27"/>
            <p:cNvSpPr txBox="1"/>
            <p:nvPr/>
          </p:nvSpPr>
          <p:spPr>
            <a:xfrm>
              <a:off x="737679" y="3753616"/>
              <a:ext cx="327013" cy="215444"/>
            </a:xfrm>
            <a:prstGeom prst="rect">
              <a:avLst/>
            </a:prstGeom>
            <a:noFill/>
          </p:spPr>
          <p:txBody>
            <a:bodyPr wrap="none" lIns="0" tIns="0" rIns="0" bIns="0" rtlCol="0">
              <a:spAutoFit/>
            </a:bodyPr>
            <a:lstStyle/>
            <a:p>
              <a:pPr>
                <a:lnSpc>
                  <a:spcPct val="100000"/>
                </a:lnSpc>
                <a:spcBef>
                  <a:spcPts val="1100"/>
                </a:spcBef>
              </a:pPr>
              <a:r>
                <a:rPr lang="da-DK" sz="1400" b="1" dirty="0" smtClean="0">
                  <a:solidFill>
                    <a:srgbClr val="002060"/>
                  </a:solidFill>
                </a:rPr>
                <a:t>Løn</a:t>
              </a:r>
              <a:endParaRPr lang="da-DK" sz="1400" b="1" dirty="0">
                <a:solidFill>
                  <a:srgbClr val="002060"/>
                </a:solidFill>
              </a:endParaRPr>
            </a:p>
          </p:txBody>
        </p:sp>
        <p:cxnSp>
          <p:nvCxnSpPr>
            <p:cNvPr id="29" name="Lige forbindelse 28"/>
            <p:cNvCxnSpPr/>
            <p:nvPr/>
          </p:nvCxnSpPr>
          <p:spPr bwMode="auto">
            <a:xfrm>
              <a:off x="701675" y="3986213"/>
              <a:ext cx="4206193" cy="0"/>
            </a:xfrm>
            <a:prstGeom prst="line">
              <a:avLst/>
            </a:pr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aphicFrame>
        <p:nvGraphicFramePr>
          <p:cNvPr id="48" name="Chart 3"/>
          <p:cNvGraphicFramePr/>
          <p:nvPr>
            <p:custDataLst>
              <p:tags r:id="rId14"/>
            </p:custDataLst>
            <p:extLst>
              <p:ext uri="{D42A27DB-BD31-4B8C-83A1-F6EECF244321}">
                <p14:modId xmlns:p14="http://schemas.microsoft.com/office/powerpoint/2010/main" val="3711056011"/>
              </p:ext>
            </p:extLst>
          </p:nvPr>
        </p:nvGraphicFramePr>
        <p:xfrm>
          <a:off x="747713" y="3975100"/>
          <a:ext cx="1984375" cy="1984375"/>
        </p:xfrm>
        <a:graphic>
          <a:graphicData uri="http://schemas.openxmlformats.org/drawingml/2006/chart">
            <c:chart xmlns:c="http://schemas.openxmlformats.org/drawingml/2006/chart" xmlns:r="http://schemas.openxmlformats.org/officeDocument/2006/relationships" r:id="rId28"/>
          </a:graphicData>
        </a:graphic>
      </p:graphicFrame>
      <p:sp>
        <p:nvSpPr>
          <p:cNvPr id="31" name="Rectangle 3"/>
          <p:cNvSpPr>
            <a:spLocks noGrp="1" noChangeArrowheads="1"/>
          </p:cNvSpPr>
          <p:nvPr>
            <p:custDataLst>
              <p:tags r:id="rId15"/>
            </p:custDataLst>
          </p:nvPr>
        </p:nvSpPr>
        <p:spPr bwMode="gray">
          <a:xfrm>
            <a:off x="2020888" y="5497513"/>
            <a:ext cx="2476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r>
              <a:rPr lang="da-DK" altLang="en-US" sz="1400" dirty="0" smtClean="0">
                <a:solidFill>
                  <a:srgbClr val="FFFFFF"/>
                </a:solidFill>
              </a:rPr>
              <a:t>41</a:t>
            </a:r>
            <a:endParaRPr lang="da-DK" sz="1400" dirty="0">
              <a:solidFill>
                <a:srgbClr val="FFFFFF"/>
              </a:solidFill>
              <a:sym typeface="+mn-lt"/>
            </a:endParaRPr>
          </a:p>
        </p:txBody>
      </p:sp>
      <p:sp>
        <p:nvSpPr>
          <p:cNvPr id="33" name="Rectangle 3"/>
          <p:cNvSpPr>
            <a:spLocks noGrp="1" noChangeArrowheads="1"/>
          </p:cNvSpPr>
          <p:nvPr>
            <p:custDataLst>
              <p:tags r:id="rId16"/>
            </p:custDataLst>
          </p:nvPr>
        </p:nvSpPr>
        <p:spPr bwMode="gray">
          <a:xfrm>
            <a:off x="1092200" y="4322763"/>
            <a:ext cx="1492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r>
              <a:rPr lang="da-DK" altLang="en-US" sz="1400" dirty="0" smtClean="0">
                <a:solidFill>
                  <a:srgbClr val="000000"/>
                </a:solidFill>
              </a:rPr>
              <a:t>5</a:t>
            </a:r>
            <a:endParaRPr lang="da-DK" sz="1400" dirty="0">
              <a:solidFill>
                <a:srgbClr val="000000"/>
              </a:solidFill>
              <a:sym typeface="+mn-lt"/>
            </a:endParaRPr>
          </a:p>
        </p:txBody>
      </p:sp>
      <p:sp>
        <p:nvSpPr>
          <p:cNvPr id="32" name="Rectangle 3"/>
          <p:cNvSpPr>
            <a:spLocks noGrp="1" noChangeArrowheads="1"/>
          </p:cNvSpPr>
          <p:nvPr>
            <p:custDataLst>
              <p:tags r:id="rId17"/>
            </p:custDataLst>
          </p:nvPr>
        </p:nvSpPr>
        <p:spPr bwMode="gray">
          <a:xfrm>
            <a:off x="1471613" y="4103688"/>
            <a:ext cx="1492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9B6AEED4-FFD4-457B-8E84-92FDC9C04F12}" type="datetime'''''''''''''''''''''''''''''''''4'''''">
              <a:rPr lang="da-DK" altLang="en-US" sz="1400" smtClean="0">
                <a:solidFill>
                  <a:srgbClr val="000000"/>
                </a:solidFill>
              </a:rPr>
              <a:pPr marL="0" indent="0" algn="ctr">
                <a:spcBef>
                  <a:spcPct val="0"/>
                </a:spcBef>
                <a:buFont typeface="Arial" panose="020B0604020202020204" pitchFamily="34" charset="0"/>
                <a:buNone/>
              </a:pPr>
              <a:t>4</a:t>
            </a:fld>
            <a:endParaRPr lang="da-DK" sz="1400" dirty="0">
              <a:solidFill>
                <a:srgbClr val="000000"/>
              </a:solidFill>
              <a:sym typeface="+mn-lt"/>
            </a:endParaRPr>
          </a:p>
        </p:txBody>
      </p:sp>
      <p:sp>
        <p:nvSpPr>
          <p:cNvPr id="34" name="Rektangel 33"/>
          <p:cNvSpPr/>
          <p:nvPr>
            <p:custDataLst>
              <p:tags r:id="rId18"/>
            </p:custDataLst>
          </p:nvPr>
        </p:nvSpPr>
        <p:spPr bwMode="auto">
          <a:xfrm>
            <a:off x="3092450" y="4538663"/>
            <a:ext cx="179388" cy="133350"/>
          </a:xfrm>
          <a:prstGeom prst="rect">
            <a:avLst/>
          </a:prstGeom>
          <a:solidFill>
            <a:srgbClr val="EB4600"/>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endParaRPr lang="da-DK" sz="2000" dirty="0" err="1" smtClean="0">
              <a:solidFill>
                <a:srgbClr val="FFFFFF"/>
              </a:solidFill>
            </a:endParaRPr>
          </a:p>
        </p:txBody>
      </p:sp>
      <p:sp>
        <p:nvSpPr>
          <p:cNvPr id="37" name="Rektangel 36"/>
          <p:cNvSpPr/>
          <p:nvPr>
            <p:custDataLst>
              <p:tags r:id="rId19"/>
            </p:custDataLst>
          </p:nvPr>
        </p:nvSpPr>
        <p:spPr bwMode="auto">
          <a:xfrm>
            <a:off x="3092450" y="4945063"/>
            <a:ext cx="179388" cy="133350"/>
          </a:xfrm>
          <a:prstGeom prst="rect">
            <a:avLst/>
          </a:prstGeom>
          <a:solidFill>
            <a:srgbClr val="74C9E6"/>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endParaRPr lang="da-DK" sz="2000" dirty="0" err="1" smtClean="0">
              <a:solidFill>
                <a:srgbClr val="FFFFFF"/>
              </a:solidFill>
            </a:endParaRPr>
          </a:p>
        </p:txBody>
      </p:sp>
      <p:sp>
        <p:nvSpPr>
          <p:cNvPr id="35" name="Rektangel 34"/>
          <p:cNvSpPr/>
          <p:nvPr>
            <p:custDataLst>
              <p:tags r:id="rId20"/>
            </p:custDataLst>
          </p:nvPr>
        </p:nvSpPr>
        <p:spPr bwMode="auto">
          <a:xfrm>
            <a:off x="3092450" y="4741863"/>
            <a:ext cx="179388" cy="133350"/>
          </a:xfrm>
          <a:prstGeom prst="rect">
            <a:avLst/>
          </a:prstGeom>
          <a:solidFill>
            <a:srgbClr val="D9D9D9"/>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endParaRPr lang="da-DK" sz="2000" dirty="0" err="1" smtClean="0">
              <a:solidFill>
                <a:srgbClr val="FFFFFF"/>
              </a:solidFill>
            </a:endParaRPr>
          </a:p>
        </p:txBody>
      </p:sp>
      <p:sp>
        <p:nvSpPr>
          <p:cNvPr id="38" name="Rectangle 3"/>
          <p:cNvSpPr>
            <a:spLocks noGrp="1" noChangeArrowheads="1"/>
          </p:cNvSpPr>
          <p:nvPr>
            <p:custDataLst>
              <p:tags r:id="rId21"/>
            </p:custDataLst>
          </p:nvPr>
        </p:nvSpPr>
        <p:spPr bwMode="auto">
          <a:xfrm>
            <a:off x="3322638" y="4533900"/>
            <a:ext cx="4143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spcBef>
                <a:spcPct val="0"/>
              </a:spcBef>
              <a:buFont typeface="Arial" panose="020B0604020202020204" pitchFamily="34" charset="0"/>
              <a:buNone/>
            </a:pPr>
            <a:r>
              <a:rPr lang="da-DK" sz="1000" dirty="0" smtClean="0">
                <a:solidFill>
                  <a:srgbClr val="000000"/>
                </a:solidFill>
                <a:sym typeface="+mn-lt"/>
              </a:rPr>
              <a:t>Kvalitet</a:t>
            </a:r>
            <a:endParaRPr lang="da-DK" sz="1000" dirty="0">
              <a:solidFill>
                <a:srgbClr val="000000"/>
              </a:solidFill>
              <a:sym typeface="+mn-lt"/>
            </a:endParaRPr>
          </a:p>
        </p:txBody>
      </p:sp>
      <p:sp>
        <p:nvSpPr>
          <p:cNvPr id="39" name="Rectangle 3"/>
          <p:cNvSpPr>
            <a:spLocks noGrp="1" noChangeArrowheads="1"/>
          </p:cNvSpPr>
          <p:nvPr>
            <p:custDataLst>
              <p:tags r:id="rId22"/>
            </p:custDataLst>
          </p:nvPr>
        </p:nvSpPr>
        <p:spPr bwMode="auto">
          <a:xfrm>
            <a:off x="3322638" y="4940300"/>
            <a:ext cx="1244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spcBef>
                <a:spcPct val="0"/>
              </a:spcBef>
              <a:buFont typeface="Arial" panose="020B0604020202020204" pitchFamily="34" charset="0"/>
              <a:buNone/>
            </a:pPr>
            <a:r>
              <a:rPr lang="da-DK" altLang="en-US" sz="1000" dirty="0" smtClean="0">
                <a:solidFill>
                  <a:srgbClr val="000000"/>
                </a:solidFill>
                <a:sym typeface="+mn-lt"/>
              </a:rPr>
              <a:t>Ydelser og servicemål</a:t>
            </a:r>
            <a:endParaRPr lang="da-DK" sz="1000" dirty="0">
              <a:solidFill>
                <a:srgbClr val="000000"/>
              </a:solidFill>
              <a:sym typeface="+mn-lt"/>
            </a:endParaRPr>
          </a:p>
        </p:txBody>
      </p:sp>
      <p:sp>
        <p:nvSpPr>
          <p:cNvPr id="41" name="Rectangle 3"/>
          <p:cNvSpPr>
            <a:spLocks noGrp="1" noChangeArrowheads="1"/>
          </p:cNvSpPr>
          <p:nvPr>
            <p:custDataLst>
              <p:tags r:id="rId23"/>
            </p:custDataLst>
          </p:nvPr>
        </p:nvSpPr>
        <p:spPr bwMode="auto">
          <a:xfrm>
            <a:off x="3322638" y="4737100"/>
            <a:ext cx="20193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spcBef>
                <a:spcPct val="0"/>
              </a:spcBef>
              <a:buFont typeface="Arial" panose="020B0604020202020204" pitchFamily="34" charset="0"/>
              <a:buNone/>
            </a:pPr>
            <a:r>
              <a:rPr lang="da-DK" altLang="en-US" sz="1000" dirty="0" smtClean="0">
                <a:solidFill>
                  <a:srgbClr val="000000"/>
                </a:solidFill>
                <a:sym typeface="+mn-lt"/>
              </a:rPr>
              <a:t>Kundehåndtering og kommunikation</a:t>
            </a:r>
            <a:endParaRPr lang="da-DK" sz="1000" dirty="0">
              <a:solidFill>
                <a:srgbClr val="000000"/>
              </a:solidFill>
              <a:sym typeface="+mn-lt"/>
            </a:endParaRPr>
          </a:p>
        </p:txBody>
      </p:sp>
      <p:sp>
        <p:nvSpPr>
          <p:cNvPr id="67" name="Ligebenet trekant 66"/>
          <p:cNvSpPr/>
          <p:nvPr/>
        </p:nvSpPr>
        <p:spPr bwMode="auto">
          <a:xfrm rot="5400000">
            <a:off x="5261162" y="3499705"/>
            <a:ext cx="1669675" cy="203200"/>
          </a:xfrm>
          <a:prstGeom prst="triangle">
            <a:avLst/>
          </a:prstGeom>
          <a:solidFill>
            <a:srgbClr val="031D5C"/>
          </a:solidFill>
          <a:ln w="6350" cap="flat" cmpd="sng" algn="ctr">
            <a:solidFill>
              <a:srgbClr val="031D5C"/>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endParaRPr lang="da-DK" sz="2000" dirty="0" err="1" smtClean="0">
              <a:solidFill>
                <a:srgbClr val="FFFFFF"/>
              </a:solidFill>
            </a:endParaRPr>
          </a:p>
        </p:txBody>
      </p:sp>
      <p:grpSp>
        <p:nvGrpSpPr>
          <p:cNvPr id="9" name="Gruppe 8"/>
          <p:cNvGrpSpPr/>
          <p:nvPr/>
        </p:nvGrpSpPr>
        <p:grpSpPr>
          <a:xfrm>
            <a:off x="701675" y="1448904"/>
            <a:ext cx="4206193" cy="251904"/>
            <a:chOff x="701675" y="1448904"/>
            <a:chExt cx="4206193" cy="251904"/>
          </a:xfrm>
        </p:grpSpPr>
        <p:sp>
          <p:nvSpPr>
            <p:cNvPr id="23" name="Tekstboks 22"/>
            <p:cNvSpPr txBox="1"/>
            <p:nvPr/>
          </p:nvSpPr>
          <p:spPr>
            <a:xfrm>
              <a:off x="737679" y="1448904"/>
              <a:ext cx="854401" cy="215900"/>
            </a:xfrm>
            <a:prstGeom prst="rect">
              <a:avLst/>
            </a:prstGeom>
            <a:noFill/>
          </p:spPr>
          <p:txBody>
            <a:bodyPr wrap="none" lIns="0" tIns="0" rIns="0" bIns="0" rtlCol="0">
              <a:spAutoFit/>
            </a:bodyPr>
            <a:lstStyle/>
            <a:p>
              <a:pPr>
                <a:lnSpc>
                  <a:spcPct val="100000"/>
                </a:lnSpc>
                <a:spcBef>
                  <a:spcPts val="1100"/>
                </a:spcBef>
              </a:pPr>
              <a:r>
                <a:rPr lang="da-DK" sz="1400" b="1" dirty="0" smtClean="0">
                  <a:solidFill>
                    <a:srgbClr val="002060"/>
                  </a:solidFill>
                </a:rPr>
                <a:t>Regnskab</a:t>
              </a:r>
              <a:endParaRPr lang="da-DK" sz="1400" b="1" dirty="0">
                <a:solidFill>
                  <a:srgbClr val="002060"/>
                </a:solidFill>
              </a:endParaRPr>
            </a:p>
          </p:txBody>
        </p:sp>
        <p:cxnSp>
          <p:nvCxnSpPr>
            <p:cNvPr id="83" name="Lige forbindelse 82"/>
            <p:cNvCxnSpPr/>
            <p:nvPr/>
          </p:nvCxnSpPr>
          <p:spPr bwMode="auto">
            <a:xfrm>
              <a:off x="701675" y="1700808"/>
              <a:ext cx="4206193" cy="0"/>
            </a:xfrm>
            <a:prstGeom prst="line">
              <a:avLst/>
            </a:pr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08456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ext uri="{D42A27DB-BD31-4B8C-83A1-F6EECF244321}">
                <p14:modId xmlns:p14="http://schemas.microsoft.com/office/powerpoint/2010/main" val="6591797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52" name="think-cell Slide" r:id="rId60" imgW="216" imgH="216" progId="TCLayout.ActiveDocument.1">
                  <p:embed/>
                </p:oleObj>
              </mc:Choice>
              <mc:Fallback>
                <p:oleObj name="think-cell Slide" r:id="rId60" imgW="216" imgH="216" progId="TCLayout.ActiveDocument.1">
                  <p:embed/>
                  <p:pic>
                    <p:nvPicPr>
                      <p:cNvPr id="0" name=""/>
                      <p:cNvPicPr/>
                      <p:nvPr/>
                    </p:nvPicPr>
                    <p:blipFill>
                      <a:blip r:embed="rId61"/>
                      <a:stretch>
                        <a:fillRect/>
                      </a:stretch>
                    </p:blipFill>
                    <p:spPr>
                      <a:xfrm>
                        <a:off x="1588" y="1588"/>
                        <a:ext cx="1588" cy="1588"/>
                      </a:xfrm>
                      <a:prstGeom prst="rect">
                        <a:avLst/>
                      </a:prstGeom>
                    </p:spPr>
                  </p:pic>
                </p:oleObj>
              </mc:Fallback>
            </mc:AlternateContent>
          </a:graphicData>
        </a:graphic>
      </p:graphicFrame>
      <p:sp>
        <p:nvSpPr>
          <p:cNvPr id="5" name="Rektangel 4" hidden="1"/>
          <p:cNvSpPr/>
          <p:nvPr>
            <p:custDataLst>
              <p:tags r:id="rId3"/>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none" lIns="0" tIns="0" rIns="0" bIns="0" numCol="1" spcCol="0" rtlCol="0" anchor="ctr" anchorCtr="0" compatLnSpc="1">
            <a:prstTxWarp prst="textNoShape">
              <a:avLst/>
            </a:prstTxWarp>
            <a:noAutofit/>
          </a:bodyPr>
          <a:lstStyle/>
          <a:p>
            <a:pPr algn="ctr">
              <a:lnSpc>
                <a:spcPct val="100000"/>
              </a:lnSpc>
              <a:spcBef>
                <a:spcPct val="0"/>
              </a:spcBef>
            </a:pPr>
            <a:endParaRPr lang="da-DK" sz="1200" dirty="0" err="1" smtClean="0">
              <a:solidFill>
                <a:srgbClr val="FFFFFF"/>
              </a:solidFill>
              <a:latin typeface="Arial"/>
              <a:sym typeface="Arial"/>
            </a:endParaRPr>
          </a:p>
        </p:txBody>
      </p:sp>
      <p:sp>
        <p:nvSpPr>
          <p:cNvPr id="2" name="Titel 1"/>
          <p:cNvSpPr>
            <a:spLocks noGrp="1"/>
          </p:cNvSpPr>
          <p:nvPr>
            <p:ph type="title"/>
          </p:nvPr>
        </p:nvSpPr>
        <p:spPr/>
        <p:txBody>
          <a:bodyPr/>
          <a:lstStyle/>
          <a:p>
            <a:r>
              <a:rPr lang="da-DK" altLang="en-US" dirty="0">
                <a:solidFill>
                  <a:srgbClr val="002060"/>
                </a:solidFill>
              </a:rPr>
              <a:t>Spor 1 Kundernes oplevelse af kvaliteten i </a:t>
            </a:r>
            <a:r>
              <a:rPr lang="da-DK" altLang="en-US" dirty="0" smtClean="0">
                <a:solidFill>
                  <a:srgbClr val="002060"/>
                </a:solidFill>
              </a:rPr>
              <a:t>SAM</a:t>
            </a:r>
            <a:br>
              <a:rPr lang="da-DK" altLang="en-US" dirty="0" smtClean="0">
                <a:solidFill>
                  <a:srgbClr val="002060"/>
                </a:solidFill>
              </a:rPr>
            </a:br>
            <a:r>
              <a:rPr lang="da-DK" altLang="en-US" sz="2000" dirty="0" smtClean="0">
                <a:solidFill>
                  <a:srgbClr val="002060"/>
                </a:solidFill>
              </a:rPr>
              <a:t>- Handleplan</a:t>
            </a:r>
            <a:endParaRPr lang="da-DK" dirty="0"/>
          </a:p>
        </p:txBody>
      </p:sp>
      <p:sp>
        <p:nvSpPr>
          <p:cNvPr id="4" name="Pladsholder til diasnummer 3"/>
          <p:cNvSpPr>
            <a:spLocks noGrp="1"/>
          </p:cNvSpPr>
          <p:nvPr>
            <p:ph type="sldNum" sz="quarter" idx="12"/>
          </p:nvPr>
        </p:nvSpPr>
        <p:spPr/>
        <p:txBody>
          <a:bodyPr/>
          <a:lstStyle/>
          <a:p>
            <a:fld id="{80AE25ED-097C-4BDC-A7CE-FA97BD9CA3B5}" type="slidenum">
              <a:rPr lang="da-DK" smtClean="0"/>
              <a:pPr/>
              <a:t>5</a:t>
            </a:fld>
            <a:endParaRPr lang="da-DK" dirty="0"/>
          </a:p>
        </p:txBody>
      </p:sp>
      <p:sp>
        <p:nvSpPr>
          <p:cNvPr id="172" name="Rectangle 3"/>
          <p:cNvSpPr>
            <a:spLocks noGrp="1" noChangeArrowheads="1"/>
          </p:cNvSpPr>
          <p:nvPr>
            <p:custDataLst>
              <p:tags r:id="rId4"/>
            </p:custDataLst>
          </p:nvPr>
        </p:nvSpPr>
        <p:spPr bwMode="auto">
          <a:xfrm>
            <a:off x="2765425" y="1268413"/>
            <a:ext cx="5133975"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B26FC4CC-A0F1-4E18-BA61-2D4BDA96BCC0}" type="datetime'''''''2''''''''''''''''''''''''0''''''''''''''18'''''''''">
              <a:rPr lang="da-DK" altLang="en-US" sz="1200" smtClean="0">
                <a:solidFill>
                  <a:srgbClr val="000000"/>
                </a:solidFill>
                <a:sym typeface="+mn-lt"/>
              </a:rPr>
              <a:pPr marL="0" indent="0" algn="ctr">
                <a:spcBef>
                  <a:spcPct val="0"/>
                </a:spcBef>
                <a:buFont typeface="Arial" panose="020B0604020202020204" pitchFamily="34" charset="0"/>
                <a:buNone/>
              </a:pPr>
              <a:t>2018</a:t>
            </a:fld>
            <a:endParaRPr lang="da-DK" sz="1200" dirty="0">
              <a:solidFill>
                <a:srgbClr val="000000"/>
              </a:solidFill>
              <a:sym typeface="+mn-lt"/>
            </a:endParaRPr>
          </a:p>
        </p:txBody>
      </p:sp>
      <p:sp>
        <p:nvSpPr>
          <p:cNvPr id="173" name="Rectangle 3"/>
          <p:cNvSpPr>
            <a:spLocks noGrp="1" noChangeArrowheads="1"/>
          </p:cNvSpPr>
          <p:nvPr>
            <p:custDataLst>
              <p:tags r:id="rId5"/>
            </p:custDataLst>
          </p:nvPr>
        </p:nvSpPr>
        <p:spPr bwMode="auto">
          <a:xfrm>
            <a:off x="7899400" y="1268413"/>
            <a:ext cx="3557588"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D39CCCEE-319B-4627-9C44-BD3B037D805F}" type="datetime'''''''''''''''2''''''''''''0''1''''''''''''''''''''''''9'''">
              <a:rPr lang="da-DK" altLang="en-US" sz="1200" smtClean="0">
                <a:solidFill>
                  <a:srgbClr val="000000"/>
                </a:solidFill>
                <a:sym typeface="+mn-lt"/>
              </a:rPr>
              <a:pPr marL="0" indent="0" algn="ctr">
                <a:spcBef>
                  <a:spcPct val="0"/>
                </a:spcBef>
                <a:buFont typeface="Arial" panose="020B0604020202020204" pitchFamily="34" charset="0"/>
                <a:buNone/>
              </a:pPr>
              <a:t>2019</a:t>
            </a:fld>
            <a:endParaRPr lang="da-DK" sz="1200" dirty="0">
              <a:solidFill>
                <a:srgbClr val="000000"/>
              </a:solidFill>
              <a:sym typeface="+mn-lt"/>
            </a:endParaRPr>
          </a:p>
        </p:txBody>
      </p:sp>
      <p:sp>
        <p:nvSpPr>
          <p:cNvPr id="56" name="Rectangle 3"/>
          <p:cNvSpPr>
            <a:spLocks noGrp="1" noChangeArrowheads="1"/>
          </p:cNvSpPr>
          <p:nvPr>
            <p:custDataLst>
              <p:tags r:id="rId6"/>
            </p:custDataLst>
          </p:nvPr>
        </p:nvSpPr>
        <p:spPr bwMode="auto">
          <a:xfrm>
            <a:off x="2765425" y="1498600"/>
            <a:ext cx="520700"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694EF702-4A9E-4746-B00A-F559B4456255}" type="datetime'''''''m''''''''''''a''''''''''r'''">
              <a:rPr lang="da-DK" altLang="en-US" sz="1200" smtClean="0">
                <a:solidFill>
                  <a:srgbClr val="000000"/>
                </a:solidFill>
                <a:sym typeface="+mn-lt"/>
              </a:rPr>
              <a:pPr marL="0" indent="0" algn="ctr">
                <a:spcBef>
                  <a:spcPct val="0"/>
                </a:spcBef>
                <a:buFont typeface="Arial" panose="020B0604020202020204" pitchFamily="34" charset="0"/>
                <a:buNone/>
              </a:pPr>
              <a:t>mar</a:t>
            </a:fld>
            <a:endParaRPr lang="da-DK" sz="1200" dirty="0">
              <a:solidFill>
                <a:srgbClr val="000000"/>
              </a:solidFill>
              <a:sym typeface="+mn-lt"/>
            </a:endParaRPr>
          </a:p>
        </p:txBody>
      </p:sp>
      <p:sp>
        <p:nvSpPr>
          <p:cNvPr id="57" name="Rectangle 3"/>
          <p:cNvSpPr>
            <a:spLocks noGrp="1" noChangeArrowheads="1"/>
          </p:cNvSpPr>
          <p:nvPr>
            <p:custDataLst>
              <p:tags r:id="rId7"/>
            </p:custDataLst>
          </p:nvPr>
        </p:nvSpPr>
        <p:spPr bwMode="auto">
          <a:xfrm>
            <a:off x="3286125" y="1498600"/>
            <a:ext cx="503238"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47C65EAE-5BCD-46A8-9434-5AD99B2F8C64}" type="datetime'''''''''''''''''''''''''''a''''''''p''r'''''''''''''''''">
              <a:rPr lang="da-DK" altLang="en-US" sz="1200" smtClean="0">
                <a:solidFill>
                  <a:srgbClr val="000000"/>
                </a:solidFill>
                <a:sym typeface="+mn-lt"/>
              </a:rPr>
              <a:pPr marL="0" indent="0" algn="ctr">
                <a:spcBef>
                  <a:spcPct val="0"/>
                </a:spcBef>
                <a:buFont typeface="Arial" panose="020B0604020202020204" pitchFamily="34" charset="0"/>
                <a:buNone/>
              </a:pPr>
              <a:t>apr</a:t>
            </a:fld>
            <a:endParaRPr lang="da-DK" sz="1200" dirty="0">
              <a:solidFill>
                <a:srgbClr val="000000"/>
              </a:solidFill>
              <a:sym typeface="+mn-lt"/>
            </a:endParaRPr>
          </a:p>
        </p:txBody>
      </p:sp>
      <p:sp>
        <p:nvSpPr>
          <p:cNvPr id="58" name="Rectangle 3"/>
          <p:cNvSpPr>
            <a:spLocks noGrp="1" noChangeArrowheads="1"/>
          </p:cNvSpPr>
          <p:nvPr>
            <p:custDataLst>
              <p:tags r:id="rId8"/>
            </p:custDataLst>
          </p:nvPr>
        </p:nvSpPr>
        <p:spPr bwMode="auto">
          <a:xfrm>
            <a:off x="3789363" y="1498600"/>
            <a:ext cx="519113"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80F71B99-2AE4-498B-8F21-0D7F4FB97AC6}" type="datetime'''''''''''''''''''''''''''''m''''''''a''''''''j'''''''''''''''">
              <a:rPr lang="da-DK" altLang="en-US" sz="1200" smtClean="0">
                <a:solidFill>
                  <a:srgbClr val="000000"/>
                </a:solidFill>
                <a:sym typeface="+mn-lt"/>
              </a:rPr>
              <a:pPr marL="0" indent="0" algn="ctr">
                <a:spcBef>
                  <a:spcPct val="0"/>
                </a:spcBef>
                <a:buFont typeface="Arial" panose="020B0604020202020204" pitchFamily="34" charset="0"/>
                <a:buNone/>
              </a:pPr>
              <a:t>maj</a:t>
            </a:fld>
            <a:endParaRPr lang="da-DK" sz="1200" dirty="0">
              <a:solidFill>
                <a:srgbClr val="000000"/>
              </a:solidFill>
              <a:sym typeface="+mn-lt"/>
            </a:endParaRPr>
          </a:p>
        </p:txBody>
      </p:sp>
      <p:sp>
        <p:nvSpPr>
          <p:cNvPr id="59" name="Rectangle 3"/>
          <p:cNvSpPr>
            <a:spLocks noGrp="1" noChangeArrowheads="1"/>
          </p:cNvSpPr>
          <p:nvPr>
            <p:custDataLst>
              <p:tags r:id="rId9"/>
            </p:custDataLst>
          </p:nvPr>
        </p:nvSpPr>
        <p:spPr bwMode="auto">
          <a:xfrm>
            <a:off x="4308475" y="1498600"/>
            <a:ext cx="503238"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66373630-55B3-49CC-B2CD-A79BE53CA760}" type="datetime'''''''ju''''''''''''''''''''''''''''''n'''''''''">
              <a:rPr lang="da-DK" altLang="en-US" sz="1200" smtClean="0">
                <a:solidFill>
                  <a:srgbClr val="000000"/>
                </a:solidFill>
                <a:sym typeface="+mn-lt"/>
              </a:rPr>
              <a:pPr marL="0" indent="0" algn="ctr">
                <a:spcBef>
                  <a:spcPct val="0"/>
                </a:spcBef>
                <a:buFont typeface="Arial" panose="020B0604020202020204" pitchFamily="34" charset="0"/>
                <a:buNone/>
              </a:pPr>
              <a:t>jun</a:t>
            </a:fld>
            <a:endParaRPr lang="da-DK" sz="1200" dirty="0">
              <a:solidFill>
                <a:srgbClr val="000000"/>
              </a:solidFill>
              <a:sym typeface="+mn-lt"/>
            </a:endParaRPr>
          </a:p>
        </p:txBody>
      </p:sp>
      <p:sp>
        <p:nvSpPr>
          <p:cNvPr id="60" name="Rectangle 3"/>
          <p:cNvSpPr>
            <a:spLocks noGrp="1" noChangeArrowheads="1"/>
          </p:cNvSpPr>
          <p:nvPr>
            <p:custDataLst>
              <p:tags r:id="rId10"/>
            </p:custDataLst>
          </p:nvPr>
        </p:nvSpPr>
        <p:spPr bwMode="auto">
          <a:xfrm>
            <a:off x="4811713" y="1498600"/>
            <a:ext cx="520700"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AE08FB0D-ABD4-4028-BE4A-418A76FA08E6}" type="datetime'''''''''''j''''''''''''''''''''u''''l'''''''''">
              <a:rPr lang="da-DK" altLang="en-US" sz="1200" smtClean="0">
                <a:solidFill>
                  <a:srgbClr val="000000"/>
                </a:solidFill>
                <a:sym typeface="+mn-lt"/>
              </a:rPr>
              <a:pPr marL="0" indent="0" algn="ctr">
                <a:spcBef>
                  <a:spcPct val="0"/>
                </a:spcBef>
                <a:buFont typeface="Arial" panose="020B0604020202020204" pitchFamily="34" charset="0"/>
                <a:buNone/>
              </a:pPr>
              <a:t>jul</a:t>
            </a:fld>
            <a:endParaRPr lang="da-DK" sz="1200" dirty="0">
              <a:solidFill>
                <a:srgbClr val="000000"/>
              </a:solidFill>
              <a:sym typeface="+mn-lt"/>
            </a:endParaRPr>
          </a:p>
        </p:txBody>
      </p:sp>
      <p:sp>
        <p:nvSpPr>
          <p:cNvPr id="38" name="Rectangle 3"/>
          <p:cNvSpPr>
            <a:spLocks noGrp="1" noChangeArrowheads="1"/>
          </p:cNvSpPr>
          <p:nvPr>
            <p:custDataLst>
              <p:tags r:id="rId11"/>
            </p:custDataLst>
          </p:nvPr>
        </p:nvSpPr>
        <p:spPr bwMode="auto">
          <a:xfrm>
            <a:off x="5332413" y="1498600"/>
            <a:ext cx="520700"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66E87952-410B-4F11-BAA3-124A636733F1}" type="datetime'''''''''''''''a''''''''''''''u''''''''''''''''''''g'''''''''">
              <a:rPr lang="da-DK" altLang="en-US" sz="1200" smtClean="0">
                <a:solidFill>
                  <a:srgbClr val="000000"/>
                </a:solidFill>
                <a:sym typeface="+mn-lt"/>
              </a:rPr>
              <a:pPr marL="0" indent="0" algn="ctr">
                <a:spcBef>
                  <a:spcPct val="0"/>
                </a:spcBef>
                <a:buFont typeface="Arial" panose="020B0604020202020204" pitchFamily="34" charset="0"/>
                <a:buNone/>
              </a:pPr>
              <a:t>aug</a:t>
            </a:fld>
            <a:endParaRPr lang="da-DK" sz="1200" dirty="0">
              <a:solidFill>
                <a:srgbClr val="000000"/>
              </a:solidFill>
              <a:sym typeface="+mn-lt"/>
            </a:endParaRPr>
          </a:p>
        </p:txBody>
      </p:sp>
      <p:sp>
        <p:nvSpPr>
          <p:cNvPr id="149" name="Rectangle 3"/>
          <p:cNvSpPr>
            <a:spLocks noGrp="1" noChangeArrowheads="1"/>
          </p:cNvSpPr>
          <p:nvPr>
            <p:custDataLst>
              <p:tags r:id="rId12"/>
            </p:custDataLst>
          </p:nvPr>
        </p:nvSpPr>
        <p:spPr bwMode="auto">
          <a:xfrm>
            <a:off x="5853113" y="1498600"/>
            <a:ext cx="503238"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F62651F4-3D57-420B-A9CF-8E450E41D7D2}" type="datetime'''''''''''''''''''''''s''''''''''''''e''''''''''''''p'''">
              <a:rPr lang="da-DK" altLang="en-US" sz="1200" smtClean="0">
                <a:solidFill>
                  <a:srgbClr val="000000"/>
                </a:solidFill>
                <a:sym typeface="+mn-lt"/>
              </a:rPr>
              <a:pPr marL="0" indent="0" algn="ctr">
                <a:spcBef>
                  <a:spcPct val="0"/>
                </a:spcBef>
                <a:buFont typeface="Arial" panose="020B0604020202020204" pitchFamily="34" charset="0"/>
                <a:buNone/>
              </a:pPr>
              <a:t>sep</a:t>
            </a:fld>
            <a:endParaRPr lang="da-DK" sz="1200" dirty="0">
              <a:solidFill>
                <a:srgbClr val="000000"/>
              </a:solidFill>
              <a:sym typeface="+mn-lt"/>
            </a:endParaRPr>
          </a:p>
        </p:txBody>
      </p:sp>
      <p:sp>
        <p:nvSpPr>
          <p:cNvPr id="150" name="Rectangle 3"/>
          <p:cNvSpPr>
            <a:spLocks noGrp="1" noChangeArrowheads="1"/>
          </p:cNvSpPr>
          <p:nvPr>
            <p:custDataLst>
              <p:tags r:id="rId13"/>
            </p:custDataLst>
          </p:nvPr>
        </p:nvSpPr>
        <p:spPr bwMode="auto">
          <a:xfrm>
            <a:off x="6356350" y="1498600"/>
            <a:ext cx="520700"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7785FE4F-07FF-42EF-8DC4-665318AF25BE}" type="datetime'''''''''o''''''''''''''''''''''k''''''''''''''t'''''''">
              <a:rPr lang="da-DK" altLang="en-US" sz="1200" smtClean="0">
                <a:solidFill>
                  <a:srgbClr val="000000"/>
                </a:solidFill>
                <a:sym typeface="+mn-lt"/>
              </a:rPr>
              <a:pPr marL="0" indent="0" algn="ctr">
                <a:spcBef>
                  <a:spcPct val="0"/>
                </a:spcBef>
                <a:buFont typeface="Arial" panose="020B0604020202020204" pitchFamily="34" charset="0"/>
                <a:buNone/>
              </a:pPr>
              <a:t>okt</a:t>
            </a:fld>
            <a:endParaRPr lang="da-DK" sz="1200" dirty="0">
              <a:solidFill>
                <a:srgbClr val="000000"/>
              </a:solidFill>
              <a:sym typeface="+mn-lt"/>
            </a:endParaRPr>
          </a:p>
        </p:txBody>
      </p:sp>
      <p:sp>
        <p:nvSpPr>
          <p:cNvPr id="153" name="Rectangle 3"/>
          <p:cNvSpPr>
            <a:spLocks noGrp="1" noChangeArrowheads="1"/>
          </p:cNvSpPr>
          <p:nvPr>
            <p:custDataLst>
              <p:tags r:id="rId14"/>
            </p:custDataLst>
          </p:nvPr>
        </p:nvSpPr>
        <p:spPr bwMode="auto">
          <a:xfrm>
            <a:off x="6877050" y="1498600"/>
            <a:ext cx="503238"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008E71AD-D2AF-4D48-BA71-36D54364105D}" type="datetime'''''''''''''''''''''n''''o''''''v'">
              <a:rPr lang="da-DK" altLang="en-US" sz="1200" smtClean="0">
                <a:solidFill>
                  <a:srgbClr val="000000"/>
                </a:solidFill>
                <a:sym typeface="+mn-lt"/>
              </a:rPr>
              <a:pPr marL="0" indent="0" algn="ctr">
                <a:spcBef>
                  <a:spcPct val="0"/>
                </a:spcBef>
                <a:buFont typeface="Arial" panose="020B0604020202020204" pitchFamily="34" charset="0"/>
                <a:buNone/>
              </a:pPr>
              <a:t>nov</a:t>
            </a:fld>
            <a:endParaRPr lang="da-DK" sz="1200" dirty="0">
              <a:solidFill>
                <a:srgbClr val="000000"/>
              </a:solidFill>
              <a:sym typeface="+mn-lt"/>
            </a:endParaRPr>
          </a:p>
        </p:txBody>
      </p:sp>
      <p:sp>
        <p:nvSpPr>
          <p:cNvPr id="154" name="Rectangle 3"/>
          <p:cNvSpPr>
            <a:spLocks noGrp="1" noChangeArrowheads="1"/>
          </p:cNvSpPr>
          <p:nvPr>
            <p:custDataLst>
              <p:tags r:id="rId15"/>
            </p:custDataLst>
          </p:nvPr>
        </p:nvSpPr>
        <p:spPr bwMode="auto">
          <a:xfrm>
            <a:off x="7380288" y="1498600"/>
            <a:ext cx="519113"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55D199D6-68E3-4B0D-8E05-877B462B2D68}" type="datetime'''''''''''''''''''''''''''''''''''de''''''c'''''''''">
              <a:rPr lang="da-DK" altLang="en-US" sz="1200" smtClean="0">
                <a:solidFill>
                  <a:srgbClr val="000000"/>
                </a:solidFill>
                <a:sym typeface="+mn-lt"/>
              </a:rPr>
              <a:pPr marL="0" indent="0" algn="ctr">
                <a:spcBef>
                  <a:spcPct val="0"/>
                </a:spcBef>
                <a:buFont typeface="Arial" panose="020B0604020202020204" pitchFamily="34" charset="0"/>
                <a:buNone/>
              </a:pPr>
              <a:t>dec</a:t>
            </a:fld>
            <a:endParaRPr lang="da-DK" sz="1200" dirty="0">
              <a:solidFill>
                <a:srgbClr val="000000"/>
              </a:solidFill>
              <a:sym typeface="+mn-lt"/>
            </a:endParaRPr>
          </a:p>
        </p:txBody>
      </p:sp>
      <p:sp>
        <p:nvSpPr>
          <p:cNvPr id="155" name="Rectangle 3"/>
          <p:cNvSpPr>
            <a:spLocks noGrp="1" noChangeArrowheads="1"/>
          </p:cNvSpPr>
          <p:nvPr>
            <p:custDataLst>
              <p:tags r:id="rId16"/>
            </p:custDataLst>
          </p:nvPr>
        </p:nvSpPr>
        <p:spPr bwMode="auto">
          <a:xfrm>
            <a:off x="7899400" y="1498600"/>
            <a:ext cx="520700"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93F84321-E865-48B9-8F3D-9FA09B4569FF}" type="datetime'''''j''''''''''''''''''a''''''''''''''''''''''n'''''''''''''">
              <a:rPr lang="da-DK" altLang="en-US" sz="1200" smtClean="0">
                <a:solidFill>
                  <a:srgbClr val="000000"/>
                </a:solidFill>
                <a:sym typeface="+mn-lt"/>
              </a:rPr>
              <a:pPr marL="0" indent="0" algn="ctr">
                <a:spcBef>
                  <a:spcPct val="0"/>
                </a:spcBef>
                <a:buFont typeface="Arial" panose="020B0604020202020204" pitchFamily="34" charset="0"/>
                <a:buNone/>
              </a:pPr>
              <a:t>jan</a:t>
            </a:fld>
            <a:endParaRPr lang="da-DK" sz="1200" dirty="0">
              <a:solidFill>
                <a:srgbClr val="000000"/>
              </a:solidFill>
              <a:sym typeface="+mn-lt"/>
            </a:endParaRPr>
          </a:p>
        </p:txBody>
      </p:sp>
      <p:sp>
        <p:nvSpPr>
          <p:cNvPr id="156" name="Rectangle 3"/>
          <p:cNvSpPr>
            <a:spLocks noGrp="1" noChangeArrowheads="1"/>
          </p:cNvSpPr>
          <p:nvPr>
            <p:custDataLst>
              <p:tags r:id="rId17"/>
            </p:custDataLst>
          </p:nvPr>
        </p:nvSpPr>
        <p:spPr bwMode="auto">
          <a:xfrm>
            <a:off x="8420100" y="1498600"/>
            <a:ext cx="469900"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ABC558B3-6CCA-41AE-8DB6-245801C623E7}" type="datetime'''''''''''''''''f''''''''''e''''''''''''''''b'">
              <a:rPr lang="da-DK" altLang="en-US" sz="1200" smtClean="0">
                <a:solidFill>
                  <a:srgbClr val="000000"/>
                </a:solidFill>
                <a:sym typeface="+mn-lt"/>
              </a:rPr>
              <a:pPr marL="0" indent="0" algn="ctr">
                <a:spcBef>
                  <a:spcPct val="0"/>
                </a:spcBef>
                <a:buFont typeface="Arial" panose="020B0604020202020204" pitchFamily="34" charset="0"/>
                <a:buNone/>
              </a:pPr>
              <a:t>feb</a:t>
            </a:fld>
            <a:endParaRPr lang="da-DK" sz="1200" dirty="0">
              <a:solidFill>
                <a:srgbClr val="000000"/>
              </a:solidFill>
              <a:sym typeface="+mn-lt"/>
            </a:endParaRPr>
          </a:p>
        </p:txBody>
      </p:sp>
      <p:sp>
        <p:nvSpPr>
          <p:cNvPr id="157" name="Rectangle 3"/>
          <p:cNvSpPr>
            <a:spLocks noGrp="1" noChangeArrowheads="1"/>
          </p:cNvSpPr>
          <p:nvPr>
            <p:custDataLst>
              <p:tags r:id="rId18"/>
            </p:custDataLst>
          </p:nvPr>
        </p:nvSpPr>
        <p:spPr bwMode="auto">
          <a:xfrm>
            <a:off x="8890000" y="1498600"/>
            <a:ext cx="520700"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FD861259-BE33-4EA8-8339-FD263546CEFF}" type="datetime'''''''''''m''''''''''''''''''''a''''''''''''''r'''''''''''''''">
              <a:rPr lang="da-DK" altLang="en-US" sz="1200" smtClean="0">
                <a:solidFill>
                  <a:srgbClr val="000000"/>
                </a:solidFill>
                <a:sym typeface="+mn-lt"/>
              </a:rPr>
              <a:pPr marL="0" indent="0" algn="ctr">
                <a:spcBef>
                  <a:spcPct val="0"/>
                </a:spcBef>
                <a:buFont typeface="Arial" panose="020B0604020202020204" pitchFamily="34" charset="0"/>
                <a:buNone/>
              </a:pPr>
              <a:t>mar</a:t>
            </a:fld>
            <a:endParaRPr lang="da-DK" sz="1200" dirty="0">
              <a:solidFill>
                <a:srgbClr val="000000"/>
              </a:solidFill>
              <a:sym typeface="+mn-lt"/>
            </a:endParaRPr>
          </a:p>
        </p:txBody>
      </p:sp>
      <p:sp>
        <p:nvSpPr>
          <p:cNvPr id="163" name="Rectangle 3"/>
          <p:cNvSpPr>
            <a:spLocks noGrp="1" noChangeArrowheads="1"/>
          </p:cNvSpPr>
          <p:nvPr>
            <p:custDataLst>
              <p:tags r:id="rId19"/>
            </p:custDataLst>
          </p:nvPr>
        </p:nvSpPr>
        <p:spPr bwMode="auto">
          <a:xfrm>
            <a:off x="9410700" y="1498600"/>
            <a:ext cx="503238"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2862B153-A592-4426-979D-D5825D17D9F6}" type="datetime'''''''''''a''''''''''''''''p''r'''''''''''''''''''''''''''''''">
              <a:rPr lang="da-DK" altLang="en-US" sz="1200" smtClean="0">
                <a:solidFill>
                  <a:srgbClr val="000000"/>
                </a:solidFill>
                <a:sym typeface="+mn-lt"/>
              </a:rPr>
              <a:pPr marL="0" indent="0" algn="ctr">
                <a:spcBef>
                  <a:spcPct val="0"/>
                </a:spcBef>
                <a:buFont typeface="Arial" panose="020B0604020202020204" pitchFamily="34" charset="0"/>
                <a:buNone/>
              </a:pPr>
              <a:t>apr</a:t>
            </a:fld>
            <a:endParaRPr lang="da-DK" sz="1200" dirty="0">
              <a:solidFill>
                <a:srgbClr val="000000"/>
              </a:solidFill>
              <a:sym typeface="+mn-lt"/>
            </a:endParaRPr>
          </a:p>
        </p:txBody>
      </p:sp>
      <p:sp>
        <p:nvSpPr>
          <p:cNvPr id="164" name="Rectangle 3"/>
          <p:cNvSpPr>
            <a:spLocks noGrp="1" noChangeArrowheads="1"/>
          </p:cNvSpPr>
          <p:nvPr>
            <p:custDataLst>
              <p:tags r:id="rId20"/>
            </p:custDataLst>
          </p:nvPr>
        </p:nvSpPr>
        <p:spPr bwMode="auto">
          <a:xfrm>
            <a:off x="9913938" y="1498600"/>
            <a:ext cx="519113"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B8F1D9D9-A9A6-4EF8-BD36-0F8E957BBA5B}" type="datetime'''''''''''''''''m''''''aj'''''''''''''">
              <a:rPr lang="da-DK" altLang="en-US" sz="1200" smtClean="0">
                <a:solidFill>
                  <a:srgbClr val="000000"/>
                </a:solidFill>
                <a:sym typeface="+mn-lt"/>
              </a:rPr>
              <a:pPr marL="0" indent="0" algn="ctr">
                <a:spcBef>
                  <a:spcPct val="0"/>
                </a:spcBef>
                <a:buFont typeface="Arial" panose="020B0604020202020204" pitchFamily="34" charset="0"/>
                <a:buNone/>
              </a:pPr>
              <a:t>maj</a:t>
            </a:fld>
            <a:endParaRPr lang="da-DK" sz="1200" dirty="0">
              <a:solidFill>
                <a:srgbClr val="000000"/>
              </a:solidFill>
              <a:sym typeface="+mn-lt"/>
            </a:endParaRPr>
          </a:p>
        </p:txBody>
      </p:sp>
      <p:sp>
        <p:nvSpPr>
          <p:cNvPr id="165" name="Rectangle 3"/>
          <p:cNvSpPr>
            <a:spLocks noGrp="1" noChangeArrowheads="1"/>
          </p:cNvSpPr>
          <p:nvPr>
            <p:custDataLst>
              <p:tags r:id="rId21"/>
            </p:custDataLst>
          </p:nvPr>
        </p:nvSpPr>
        <p:spPr bwMode="auto">
          <a:xfrm>
            <a:off x="10433050" y="1498600"/>
            <a:ext cx="503238"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9AC74F32-3BE4-41AF-A1E5-01238ADE6ABA}" type="datetime'''''''''j''''''''''''''''''''''''''''''''''''''u''''''''''n'">
              <a:rPr lang="da-DK" altLang="en-US" sz="1200" smtClean="0">
                <a:solidFill>
                  <a:srgbClr val="000000"/>
                </a:solidFill>
                <a:sym typeface="+mn-lt"/>
              </a:rPr>
              <a:pPr marL="0" indent="0" algn="ctr">
                <a:spcBef>
                  <a:spcPct val="0"/>
                </a:spcBef>
                <a:buFont typeface="Arial" panose="020B0604020202020204" pitchFamily="34" charset="0"/>
                <a:buNone/>
              </a:pPr>
              <a:t>jun</a:t>
            </a:fld>
            <a:endParaRPr lang="da-DK" sz="1200" dirty="0">
              <a:solidFill>
                <a:srgbClr val="000000"/>
              </a:solidFill>
              <a:sym typeface="+mn-lt"/>
            </a:endParaRPr>
          </a:p>
        </p:txBody>
      </p:sp>
      <p:sp>
        <p:nvSpPr>
          <p:cNvPr id="166" name="Rectangle 3"/>
          <p:cNvSpPr>
            <a:spLocks noGrp="1" noChangeArrowheads="1"/>
          </p:cNvSpPr>
          <p:nvPr>
            <p:custDataLst>
              <p:tags r:id="rId22"/>
            </p:custDataLst>
          </p:nvPr>
        </p:nvSpPr>
        <p:spPr bwMode="auto">
          <a:xfrm>
            <a:off x="10936288" y="1498600"/>
            <a:ext cx="520700" cy="230188"/>
          </a:xfrm>
          <a:prstGeom prst="rect">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3813" rIns="0" bIns="23813"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43EDDE10-9A47-429C-BA20-82BA449D903B}" type="datetime'''''''''''''j''''''''''u''''''''''''l'''''''''''">
              <a:rPr lang="da-DK" altLang="en-US" sz="1200" smtClean="0">
                <a:solidFill>
                  <a:srgbClr val="000000"/>
                </a:solidFill>
                <a:sym typeface="+mn-lt"/>
              </a:rPr>
              <a:pPr marL="0" indent="0" algn="ctr">
                <a:spcBef>
                  <a:spcPct val="0"/>
                </a:spcBef>
                <a:buFont typeface="Arial" panose="020B0604020202020204" pitchFamily="34" charset="0"/>
                <a:buNone/>
              </a:pPr>
              <a:t>jul</a:t>
            </a:fld>
            <a:endParaRPr lang="da-DK" sz="1200" dirty="0">
              <a:solidFill>
                <a:srgbClr val="000000"/>
              </a:solidFill>
              <a:sym typeface="+mn-lt"/>
            </a:endParaRPr>
          </a:p>
        </p:txBody>
      </p:sp>
      <p:cxnSp>
        <p:nvCxnSpPr>
          <p:cNvPr id="15" name="Lige forbindelse 14"/>
          <p:cNvCxnSpPr/>
          <p:nvPr>
            <p:custDataLst>
              <p:tags r:id="rId23"/>
            </p:custDataLst>
          </p:nvPr>
        </p:nvCxnSpPr>
        <p:spPr bwMode="auto">
          <a:xfrm>
            <a:off x="8890000" y="1728788"/>
            <a:ext cx="0" cy="4135438"/>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Lige forbindelse 169"/>
          <p:cNvCxnSpPr/>
          <p:nvPr>
            <p:custDataLst>
              <p:tags r:id="rId24"/>
            </p:custDataLst>
          </p:nvPr>
        </p:nvCxnSpPr>
        <p:spPr bwMode="auto">
          <a:xfrm>
            <a:off x="8420100" y="1728788"/>
            <a:ext cx="0" cy="4135438"/>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Lige forbindelse 159"/>
          <p:cNvCxnSpPr/>
          <p:nvPr>
            <p:custDataLst>
              <p:tags r:id="rId25"/>
            </p:custDataLst>
          </p:nvPr>
        </p:nvCxnSpPr>
        <p:spPr bwMode="auto">
          <a:xfrm>
            <a:off x="5332413" y="1728788"/>
            <a:ext cx="0" cy="4135438"/>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Lige forbindelse 15"/>
          <p:cNvCxnSpPr/>
          <p:nvPr>
            <p:custDataLst>
              <p:tags r:id="rId26"/>
            </p:custDataLst>
          </p:nvPr>
        </p:nvCxnSpPr>
        <p:spPr bwMode="auto">
          <a:xfrm>
            <a:off x="9410700" y="1728788"/>
            <a:ext cx="0" cy="4135438"/>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Lige forbindelse 16"/>
          <p:cNvCxnSpPr/>
          <p:nvPr>
            <p:custDataLst>
              <p:tags r:id="rId27"/>
            </p:custDataLst>
          </p:nvPr>
        </p:nvCxnSpPr>
        <p:spPr bwMode="auto">
          <a:xfrm>
            <a:off x="9913938" y="1728788"/>
            <a:ext cx="0" cy="4135438"/>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Lige forbindelse 150"/>
          <p:cNvCxnSpPr/>
          <p:nvPr>
            <p:custDataLst>
              <p:tags r:id="rId28"/>
            </p:custDataLst>
          </p:nvPr>
        </p:nvCxnSpPr>
        <p:spPr bwMode="auto">
          <a:xfrm>
            <a:off x="3286125" y="1728788"/>
            <a:ext cx="0" cy="4135438"/>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Lige forbindelse 62"/>
          <p:cNvCxnSpPr/>
          <p:nvPr>
            <p:custDataLst>
              <p:tags r:id="rId29"/>
            </p:custDataLst>
          </p:nvPr>
        </p:nvCxnSpPr>
        <p:spPr bwMode="auto">
          <a:xfrm>
            <a:off x="11456988" y="1728788"/>
            <a:ext cx="0" cy="413543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Lige forbindelse 18"/>
          <p:cNvCxnSpPr/>
          <p:nvPr>
            <p:custDataLst>
              <p:tags r:id="rId30"/>
            </p:custDataLst>
          </p:nvPr>
        </p:nvCxnSpPr>
        <p:spPr bwMode="auto">
          <a:xfrm>
            <a:off x="10936288" y="1728788"/>
            <a:ext cx="0" cy="4135438"/>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Lige forbindelse 160"/>
          <p:cNvCxnSpPr/>
          <p:nvPr>
            <p:custDataLst>
              <p:tags r:id="rId31"/>
            </p:custDataLst>
          </p:nvPr>
        </p:nvCxnSpPr>
        <p:spPr bwMode="auto">
          <a:xfrm>
            <a:off x="5853113" y="1728788"/>
            <a:ext cx="0" cy="4135438"/>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Lige forbindelse 17"/>
          <p:cNvCxnSpPr/>
          <p:nvPr>
            <p:custDataLst>
              <p:tags r:id="rId32"/>
            </p:custDataLst>
          </p:nvPr>
        </p:nvCxnSpPr>
        <p:spPr bwMode="auto">
          <a:xfrm>
            <a:off x="10433050" y="1728788"/>
            <a:ext cx="0" cy="4135438"/>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Lige forbindelse 151"/>
          <p:cNvCxnSpPr/>
          <p:nvPr>
            <p:custDataLst>
              <p:tags r:id="rId33"/>
            </p:custDataLst>
          </p:nvPr>
        </p:nvCxnSpPr>
        <p:spPr bwMode="auto">
          <a:xfrm>
            <a:off x="3789363" y="1728788"/>
            <a:ext cx="0" cy="4135438"/>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Lige forbindelse 157"/>
          <p:cNvCxnSpPr/>
          <p:nvPr>
            <p:custDataLst>
              <p:tags r:id="rId34"/>
            </p:custDataLst>
          </p:nvPr>
        </p:nvCxnSpPr>
        <p:spPr bwMode="auto">
          <a:xfrm>
            <a:off x="4308475" y="1728788"/>
            <a:ext cx="0" cy="4135438"/>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Lige forbindelse 158"/>
          <p:cNvCxnSpPr/>
          <p:nvPr>
            <p:custDataLst>
              <p:tags r:id="rId35"/>
            </p:custDataLst>
          </p:nvPr>
        </p:nvCxnSpPr>
        <p:spPr bwMode="auto">
          <a:xfrm>
            <a:off x="4811713" y="1728788"/>
            <a:ext cx="0" cy="4135438"/>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Lige forbindelse 161"/>
          <p:cNvCxnSpPr/>
          <p:nvPr>
            <p:custDataLst>
              <p:tags r:id="rId36"/>
            </p:custDataLst>
          </p:nvPr>
        </p:nvCxnSpPr>
        <p:spPr bwMode="auto">
          <a:xfrm>
            <a:off x="6356350" y="1728788"/>
            <a:ext cx="0" cy="4135438"/>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Lige forbindelse 166"/>
          <p:cNvCxnSpPr/>
          <p:nvPr>
            <p:custDataLst>
              <p:tags r:id="rId37"/>
            </p:custDataLst>
          </p:nvPr>
        </p:nvCxnSpPr>
        <p:spPr bwMode="auto">
          <a:xfrm>
            <a:off x="6877050" y="1728788"/>
            <a:ext cx="0" cy="4135438"/>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Lige forbindelse 61"/>
          <p:cNvCxnSpPr/>
          <p:nvPr>
            <p:custDataLst>
              <p:tags r:id="rId38"/>
            </p:custDataLst>
          </p:nvPr>
        </p:nvCxnSpPr>
        <p:spPr bwMode="auto">
          <a:xfrm>
            <a:off x="2765425" y="1728788"/>
            <a:ext cx="0" cy="413543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Lige forbindelse 167"/>
          <p:cNvCxnSpPr/>
          <p:nvPr>
            <p:custDataLst>
              <p:tags r:id="rId39"/>
            </p:custDataLst>
          </p:nvPr>
        </p:nvCxnSpPr>
        <p:spPr bwMode="auto">
          <a:xfrm>
            <a:off x="7380288" y="1728788"/>
            <a:ext cx="0" cy="4135438"/>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Lige forbindelse 168"/>
          <p:cNvCxnSpPr/>
          <p:nvPr>
            <p:custDataLst>
              <p:tags r:id="rId40"/>
            </p:custDataLst>
          </p:nvPr>
        </p:nvCxnSpPr>
        <p:spPr bwMode="auto">
          <a:xfrm>
            <a:off x="7899400" y="1728788"/>
            <a:ext cx="0" cy="4135438"/>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Lige forbindelse 65"/>
          <p:cNvCxnSpPr/>
          <p:nvPr>
            <p:custDataLst>
              <p:tags r:id="rId41"/>
            </p:custDataLst>
          </p:nvPr>
        </p:nvCxnSpPr>
        <p:spPr bwMode="auto">
          <a:xfrm>
            <a:off x="2765426" y="5864225"/>
            <a:ext cx="869156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Lige forbindelse 28"/>
          <p:cNvCxnSpPr/>
          <p:nvPr>
            <p:custDataLst>
              <p:tags r:id="rId42"/>
            </p:custDataLst>
          </p:nvPr>
        </p:nvCxnSpPr>
        <p:spPr bwMode="auto">
          <a:xfrm>
            <a:off x="5802313" y="1728787"/>
            <a:ext cx="0" cy="4298950"/>
          </a:xfrm>
          <a:prstGeom prst="line">
            <a:avLst/>
          </a:prstGeom>
          <a:solidFill>
            <a:schemeClr val="accent1"/>
          </a:solidFill>
          <a:ln w="19050"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Lige forbindelse 64"/>
          <p:cNvCxnSpPr/>
          <p:nvPr>
            <p:custDataLst>
              <p:tags r:id="rId43"/>
            </p:custDataLst>
          </p:nvPr>
        </p:nvCxnSpPr>
        <p:spPr bwMode="auto">
          <a:xfrm>
            <a:off x="2765426" y="1728788"/>
            <a:ext cx="869156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Rectangle 3"/>
          <p:cNvSpPr>
            <a:spLocks noGrp="1" noChangeArrowheads="1"/>
          </p:cNvSpPr>
          <p:nvPr>
            <p:custDataLst>
              <p:tags r:id="rId44"/>
            </p:custDataLst>
          </p:nvPr>
        </p:nvSpPr>
        <p:spPr bwMode="auto">
          <a:xfrm>
            <a:off x="6088063" y="5248275"/>
            <a:ext cx="5359400" cy="274638"/>
          </a:xfrm>
          <a:prstGeom prst="homePlate">
            <a:avLst>
              <a:gd name="adj" fmla="val 17919"/>
            </a:avLst>
          </a:prstGeom>
          <a:solidFill>
            <a:srgbClr val="74C9E6"/>
          </a:solidFill>
          <a:ln w="9525" cap="flat" cmpd="sng" algn="ctr">
            <a:solidFill>
              <a:schemeClr val="tx1"/>
            </a:solidFill>
            <a:prstDash val="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38" rIns="22225" bIns="46038"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r>
              <a:rPr lang="da-DK" altLang="en-US" sz="1200" dirty="0" smtClean="0">
                <a:solidFill>
                  <a:srgbClr val="000000"/>
                </a:solidFill>
                <a:sym typeface="+mn-lt"/>
              </a:rPr>
              <a:t>Segmentering af nyt opgavesplit</a:t>
            </a:r>
            <a:endParaRPr lang="da-DK" sz="1200" dirty="0">
              <a:solidFill>
                <a:srgbClr val="000000"/>
              </a:solidFill>
              <a:sym typeface="+mn-lt"/>
            </a:endParaRPr>
          </a:p>
        </p:txBody>
      </p:sp>
      <p:sp>
        <p:nvSpPr>
          <p:cNvPr id="85" name="Rectangle 3"/>
          <p:cNvSpPr>
            <a:spLocks noGrp="1" noChangeArrowheads="1"/>
          </p:cNvSpPr>
          <p:nvPr>
            <p:custDataLst>
              <p:tags r:id="rId45"/>
            </p:custDataLst>
          </p:nvPr>
        </p:nvSpPr>
        <p:spPr bwMode="auto">
          <a:xfrm>
            <a:off x="6591301" y="4610100"/>
            <a:ext cx="1057275" cy="274638"/>
          </a:xfrm>
          <a:prstGeom prst="homePlate">
            <a:avLst>
              <a:gd name="adj" fmla="val 17919"/>
            </a:avLst>
          </a:prstGeom>
          <a:solidFill>
            <a:srgbClr val="74C9E6"/>
          </a:solidFill>
          <a:ln w="9525" cap="flat" cmpd="sng" algn="ctr">
            <a:solidFill>
              <a:schemeClr val="tx1"/>
            </a:solidFill>
            <a:prstDash val="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38" rIns="22225" bIns="46038"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r>
              <a:rPr lang="da-DK" altLang="en-US" sz="1200" dirty="0" smtClean="0">
                <a:solidFill>
                  <a:srgbClr val="000000"/>
                </a:solidFill>
                <a:sym typeface="+mn-lt"/>
              </a:rPr>
              <a:t>Servicemål</a:t>
            </a:r>
            <a:endParaRPr lang="da-DK" sz="1200" dirty="0">
              <a:solidFill>
                <a:srgbClr val="000000"/>
              </a:solidFill>
              <a:sym typeface="+mn-lt"/>
            </a:endParaRPr>
          </a:p>
        </p:txBody>
      </p:sp>
      <p:sp>
        <p:nvSpPr>
          <p:cNvPr id="88" name="Rectangle 3"/>
          <p:cNvSpPr>
            <a:spLocks noGrp="1" noChangeArrowheads="1"/>
          </p:cNvSpPr>
          <p:nvPr>
            <p:custDataLst>
              <p:tags r:id="rId46"/>
            </p:custDataLst>
          </p:nvPr>
        </p:nvSpPr>
        <p:spPr bwMode="auto">
          <a:xfrm>
            <a:off x="6121401" y="5567363"/>
            <a:ext cx="3171825" cy="274638"/>
          </a:xfrm>
          <a:prstGeom prst="homePlate">
            <a:avLst>
              <a:gd name="adj" fmla="val 17919"/>
            </a:avLst>
          </a:prstGeom>
          <a:solidFill>
            <a:srgbClr val="74C9E6"/>
          </a:solidFill>
          <a:ln w="9525" cap="flat" cmpd="sng" algn="ctr">
            <a:solidFill>
              <a:schemeClr val="tx1"/>
            </a:solidFill>
            <a:prstDash val="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38" rIns="22225" bIns="46038"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r>
              <a:rPr lang="da-DK" altLang="en-US" sz="1200" dirty="0" smtClean="0">
                <a:solidFill>
                  <a:srgbClr val="000000"/>
                </a:solidFill>
                <a:sym typeface="+mn-lt"/>
              </a:rPr>
              <a:t>Servicebeskrivelser</a:t>
            </a:r>
            <a:endParaRPr lang="da-DK" sz="1200" dirty="0">
              <a:solidFill>
                <a:srgbClr val="000000"/>
              </a:solidFill>
              <a:sym typeface="+mn-lt"/>
            </a:endParaRPr>
          </a:p>
        </p:txBody>
      </p:sp>
      <p:sp>
        <p:nvSpPr>
          <p:cNvPr id="72" name="Rectangle 3"/>
          <p:cNvSpPr>
            <a:spLocks noGrp="1" noChangeArrowheads="1"/>
          </p:cNvSpPr>
          <p:nvPr>
            <p:custDataLst>
              <p:tags r:id="rId47"/>
            </p:custDataLst>
          </p:nvPr>
        </p:nvSpPr>
        <p:spPr bwMode="auto">
          <a:xfrm>
            <a:off x="2765426" y="3014663"/>
            <a:ext cx="5000625" cy="274638"/>
          </a:xfrm>
          <a:prstGeom prst="homePlate">
            <a:avLst>
              <a:gd name="adj" fmla="val 17919"/>
            </a:avLst>
          </a:prstGeom>
          <a:solidFill>
            <a:srgbClr val="D9D9D9"/>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38" rIns="22225" bIns="46038"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r>
              <a:rPr lang="da-DK" altLang="en-US" sz="1200" dirty="0">
                <a:solidFill>
                  <a:srgbClr val="000000"/>
                </a:solidFill>
                <a:sym typeface="+mn-lt"/>
              </a:rPr>
              <a:t>Opdaterede digitale </a:t>
            </a:r>
            <a:r>
              <a:rPr lang="da-DK" altLang="en-US" sz="1200" dirty="0" smtClean="0">
                <a:solidFill>
                  <a:srgbClr val="000000"/>
                </a:solidFill>
                <a:sym typeface="+mn-lt"/>
              </a:rPr>
              <a:t>kundeaftaler</a:t>
            </a:r>
            <a:endParaRPr lang="da-DK" sz="1200" dirty="0">
              <a:solidFill>
                <a:srgbClr val="000000"/>
              </a:solidFill>
              <a:sym typeface="+mn-lt"/>
            </a:endParaRPr>
          </a:p>
        </p:txBody>
      </p:sp>
      <p:sp>
        <p:nvSpPr>
          <p:cNvPr id="73" name="Rectangle 3"/>
          <p:cNvSpPr>
            <a:spLocks noGrp="1" noChangeArrowheads="1"/>
          </p:cNvSpPr>
          <p:nvPr>
            <p:custDataLst>
              <p:tags r:id="rId48"/>
            </p:custDataLst>
          </p:nvPr>
        </p:nvSpPr>
        <p:spPr bwMode="auto">
          <a:xfrm>
            <a:off x="2765426" y="3333750"/>
            <a:ext cx="5000625" cy="274638"/>
          </a:xfrm>
          <a:prstGeom prst="homePlate">
            <a:avLst>
              <a:gd name="adj" fmla="val 17919"/>
            </a:avLst>
          </a:prstGeom>
          <a:solidFill>
            <a:srgbClr val="D9D9D9"/>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38" rIns="22225" bIns="46038"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r>
              <a:rPr lang="da-DK" altLang="en-US" sz="1200" dirty="0">
                <a:solidFill>
                  <a:srgbClr val="000000"/>
                </a:solidFill>
                <a:sym typeface="+mn-lt"/>
              </a:rPr>
              <a:t>Opdaterede digitale </a:t>
            </a:r>
            <a:r>
              <a:rPr lang="da-DK" altLang="en-US" sz="1200" dirty="0" smtClean="0">
                <a:solidFill>
                  <a:srgbClr val="000000"/>
                </a:solidFill>
                <a:sym typeface="+mn-lt"/>
              </a:rPr>
              <a:t>drejebøger</a:t>
            </a:r>
            <a:endParaRPr lang="da-DK" sz="1200" dirty="0">
              <a:solidFill>
                <a:srgbClr val="000000"/>
              </a:solidFill>
              <a:sym typeface="+mn-lt"/>
            </a:endParaRPr>
          </a:p>
        </p:txBody>
      </p:sp>
      <p:sp>
        <p:nvSpPr>
          <p:cNvPr id="48" name="Rectangle 3"/>
          <p:cNvSpPr>
            <a:spLocks noGrp="1" noChangeArrowheads="1"/>
          </p:cNvSpPr>
          <p:nvPr>
            <p:custDataLst>
              <p:tags r:id="rId49"/>
            </p:custDataLst>
          </p:nvPr>
        </p:nvSpPr>
        <p:spPr bwMode="gray">
          <a:xfrm>
            <a:off x="4594225" y="2057400"/>
            <a:ext cx="6853238" cy="274638"/>
          </a:xfrm>
          <a:prstGeom prst="homePlate">
            <a:avLst>
              <a:gd name="adj" fmla="val 17919"/>
            </a:avLst>
          </a:prstGeom>
          <a:solidFill>
            <a:srgbClr val="EB4600"/>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38" rIns="23813" bIns="46038"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r>
              <a:rPr lang="da-DK" altLang="en-US" sz="1200" dirty="0">
                <a:solidFill>
                  <a:srgbClr val="FFFFFF"/>
                </a:solidFill>
                <a:sym typeface="+mn-lt"/>
              </a:rPr>
              <a:t>Automatisering</a:t>
            </a:r>
            <a:endParaRPr lang="da-DK" sz="1200" dirty="0">
              <a:solidFill>
                <a:srgbClr val="FFFFFF"/>
              </a:solidFill>
              <a:sym typeface="+mn-lt"/>
            </a:endParaRPr>
          </a:p>
        </p:txBody>
      </p:sp>
      <p:sp>
        <p:nvSpPr>
          <p:cNvPr id="80" name="Rectangle 3"/>
          <p:cNvSpPr>
            <a:spLocks noGrp="1" noChangeArrowheads="1"/>
          </p:cNvSpPr>
          <p:nvPr>
            <p:custDataLst>
              <p:tags r:id="rId50"/>
            </p:custDataLst>
          </p:nvPr>
        </p:nvSpPr>
        <p:spPr bwMode="auto">
          <a:xfrm>
            <a:off x="2765425" y="3652838"/>
            <a:ext cx="3355975" cy="274638"/>
          </a:xfrm>
          <a:prstGeom prst="homePlate">
            <a:avLst>
              <a:gd name="adj" fmla="val 17919"/>
            </a:avLst>
          </a:prstGeom>
          <a:solidFill>
            <a:srgbClr val="D9D9D9"/>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38" rIns="22225" bIns="46038"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r>
              <a:rPr lang="da-DK" altLang="en-US" sz="1200" dirty="0">
                <a:solidFill>
                  <a:srgbClr val="000000"/>
                </a:solidFill>
                <a:sym typeface="+mn-lt"/>
              </a:rPr>
              <a:t>Ny </a:t>
            </a:r>
            <a:r>
              <a:rPr lang="da-DK" altLang="en-US" sz="1200" dirty="0" smtClean="0">
                <a:solidFill>
                  <a:srgbClr val="000000"/>
                </a:solidFill>
                <a:sym typeface="+mn-lt"/>
              </a:rPr>
              <a:t>hjemmeside</a:t>
            </a:r>
            <a:endParaRPr lang="da-DK" sz="1200" dirty="0">
              <a:solidFill>
                <a:srgbClr val="000000"/>
              </a:solidFill>
              <a:sym typeface="+mn-lt"/>
            </a:endParaRPr>
          </a:p>
        </p:txBody>
      </p:sp>
      <p:sp>
        <p:nvSpPr>
          <p:cNvPr id="86" name="Rectangle 3"/>
          <p:cNvSpPr>
            <a:spLocks noGrp="1" noChangeArrowheads="1"/>
          </p:cNvSpPr>
          <p:nvPr>
            <p:custDataLst>
              <p:tags r:id="rId51"/>
            </p:custDataLst>
          </p:nvPr>
        </p:nvSpPr>
        <p:spPr bwMode="auto">
          <a:xfrm>
            <a:off x="4476751" y="4929188"/>
            <a:ext cx="3171825" cy="274638"/>
          </a:xfrm>
          <a:prstGeom prst="homePlate">
            <a:avLst>
              <a:gd name="adj" fmla="val 17919"/>
            </a:avLst>
          </a:prstGeom>
          <a:solidFill>
            <a:srgbClr val="74C9E6"/>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38" rIns="22225" bIns="46038"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r>
              <a:rPr lang="da-DK" altLang="en-US" sz="1200" dirty="0" smtClean="0">
                <a:solidFill>
                  <a:srgbClr val="000000"/>
                </a:solidFill>
                <a:sym typeface="+mn-lt"/>
              </a:rPr>
              <a:t>Nye </a:t>
            </a:r>
            <a:r>
              <a:rPr lang="da-DK" altLang="en-US" sz="1200" dirty="0" err="1" smtClean="0">
                <a:solidFill>
                  <a:srgbClr val="000000"/>
                </a:solidFill>
                <a:sym typeface="+mn-lt"/>
              </a:rPr>
              <a:t>KPIer</a:t>
            </a:r>
            <a:endParaRPr lang="da-DK" sz="1200" dirty="0">
              <a:solidFill>
                <a:srgbClr val="000000"/>
              </a:solidFill>
              <a:sym typeface="+mn-lt"/>
            </a:endParaRPr>
          </a:p>
        </p:txBody>
      </p:sp>
      <p:sp>
        <p:nvSpPr>
          <p:cNvPr id="175" name="Rectangle 3"/>
          <p:cNvSpPr>
            <a:spLocks noGrp="1" noChangeArrowheads="1"/>
          </p:cNvSpPr>
          <p:nvPr>
            <p:custDataLst>
              <p:tags r:id="rId52"/>
            </p:custDataLst>
          </p:nvPr>
        </p:nvSpPr>
        <p:spPr bwMode="gray">
          <a:xfrm>
            <a:off x="2765425" y="1738313"/>
            <a:ext cx="8682038" cy="274638"/>
          </a:xfrm>
          <a:prstGeom prst="homePlate">
            <a:avLst>
              <a:gd name="adj" fmla="val 17919"/>
            </a:avLst>
          </a:prstGeom>
          <a:solidFill>
            <a:srgbClr val="EB4600"/>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38" rIns="23813" bIns="46038"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r>
              <a:rPr lang="da-DK" altLang="en-US" sz="1200" dirty="0">
                <a:solidFill>
                  <a:srgbClr val="FFFFFF"/>
                </a:solidFill>
                <a:sym typeface="+mn-lt"/>
              </a:rPr>
              <a:t>SAM </a:t>
            </a:r>
            <a:r>
              <a:rPr lang="da-DK" altLang="en-US" sz="1200" dirty="0" smtClean="0">
                <a:solidFill>
                  <a:srgbClr val="FFFFFF"/>
                </a:solidFill>
                <a:sym typeface="+mn-lt"/>
              </a:rPr>
              <a:t>akademi</a:t>
            </a:r>
            <a:endParaRPr lang="da-DK" sz="1200" dirty="0">
              <a:solidFill>
                <a:srgbClr val="FFFFFF"/>
              </a:solidFill>
              <a:sym typeface="+mn-lt"/>
            </a:endParaRPr>
          </a:p>
        </p:txBody>
      </p:sp>
      <p:sp>
        <p:nvSpPr>
          <p:cNvPr id="71" name="Rectangle 3"/>
          <p:cNvSpPr>
            <a:spLocks noGrp="1" noChangeArrowheads="1"/>
          </p:cNvSpPr>
          <p:nvPr>
            <p:custDataLst>
              <p:tags r:id="rId53"/>
            </p:custDataLst>
          </p:nvPr>
        </p:nvSpPr>
        <p:spPr bwMode="gray">
          <a:xfrm>
            <a:off x="2765425" y="2376488"/>
            <a:ext cx="5470525" cy="274638"/>
          </a:xfrm>
          <a:prstGeom prst="homePlate">
            <a:avLst>
              <a:gd name="adj" fmla="val 17919"/>
            </a:avLst>
          </a:prstGeom>
          <a:solidFill>
            <a:srgbClr val="EB4600"/>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38" rIns="22225" bIns="46038"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r>
              <a:rPr lang="da-DK" altLang="en-US" sz="1200" dirty="0">
                <a:solidFill>
                  <a:srgbClr val="FFFFFF"/>
                </a:solidFill>
                <a:sym typeface="+mn-lt"/>
              </a:rPr>
              <a:t>Arbejdsgrupper med kunder</a:t>
            </a:r>
            <a:endParaRPr lang="da-DK" sz="1200" dirty="0">
              <a:solidFill>
                <a:srgbClr val="FFFFFF"/>
              </a:solidFill>
              <a:sym typeface="+mn-lt"/>
            </a:endParaRPr>
          </a:p>
        </p:txBody>
      </p:sp>
      <p:sp>
        <p:nvSpPr>
          <p:cNvPr id="91" name="Rectangle 3"/>
          <p:cNvSpPr>
            <a:spLocks noGrp="1" noChangeArrowheads="1"/>
          </p:cNvSpPr>
          <p:nvPr>
            <p:custDataLst>
              <p:tags r:id="rId54"/>
            </p:custDataLst>
          </p:nvPr>
        </p:nvSpPr>
        <p:spPr bwMode="auto">
          <a:xfrm>
            <a:off x="2765425" y="2695575"/>
            <a:ext cx="3355975" cy="274638"/>
          </a:xfrm>
          <a:prstGeom prst="homePlate">
            <a:avLst>
              <a:gd name="adj" fmla="val 17919"/>
            </a:avLst>
          </a:prstGeom>
          <a:solidFill>
            <a:srgbClr val="D9D9D9"/>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38" rIns="22225" bIns="46038"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r>
              <a:rPr lang="da-DK" sz="1200" dirty="0">
                <a:solidFill>
                  <a:srgbClr val="000000"/>
                </a:solidFill>
                <a:sym typeface="+mn-lt"/>
              </a:rPr>
              <a:t>Kundeportal</a:t>
            </a:r>
          </a:p>
        </p:txBody>
      </p:sp>
      <p:sp>
        <p:nvSpPr>
          <p:cNvPr id="84" name="Rectangle 3"/>
          <p:cNvSpPr>
            <a:spLocks noGrp="1" noChangeArrowheads="1"/>
          </p:cNvSpPr>
          <p:nvPr>
            <p:custDataLst>
              <p:tags r:id="rId55"/>
            </p:custDataLst>
          </p:nvPr>
        </p:nvSpPr>
        <p:spPr bwMode="auto">
          <a:xfrm>
            <a:off x="2765425" y="4291013"/>
            <a:ext cx="1795463" cy="274638"/>
          </a:xfrm>
          <a:prstGeom prst="homePlate">
            <a:avLst>
              <a:gd name="adj" fmla="val 17919"/>
            </a:avLst>
          </a:prstGeom>
          <a:solidFill>
            <a:srgbClr val="74C9E6"/>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38" rIns="23813" bIns="46038"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r>
              <a:rPr lang="da-DK" altLang="en-US" sz="1200" dirty="0">
                <a:solidFill>
                  <a:srgbClr val="000000"/>
                </a:solidFill>
                <a:sym typeface="+mn-lt"/>
              </a:rPr>
              <a:t>Nyt </a:t>
            </a:r>
            <a:r>
              <a:rPr lang="da-DK" altLang="en-US" sz="1200" dirty="0" err="1" smtClean="0">
                <a:solidFill>
                  <a:srgbClr val="000000"/>
                </a:solidFill>
                <a:sym typeface="+mn-lt"/>
              </a:rPr>
              <a:t>EPIcenter</a:t>
            </a:r>
            <a:endParaRPr lang="da-DK" sz="1200" dirty="0">
              <a:solidFill>
                <a:srgbClr val="000000"/>
              </a:solidFill>
              <a:sym typeface="+mn-lt"/>
            </a:endParaRPr>
          </a:p>
        </p:txBody>
      </p:sp>
      <p:sp>
        <p:nvSpPr>
          <p:cNvPr id="81" name="Rectangle 3"/>
          <p:cNvSpPr>
            <a:spLocks noGrp="1" noChangeArrowheads="1"/>
          </p:cNvSpPr>
          <p:nvPr>
            <p:custDataLst>
              <p:tags r:id="rId56"/>
            </p:custDataLst>
          </p:nvPr>
        </p:nvSpPr>
        <p:spPr bwMode="auto">
          <a:xfrm>
            <a:off x="5534025" y="3971925"/>
            <a:ext cx="5913438" cy="274638"/>
          </a:xfrm>
          <a:prstGeom prst="homePlate">
            <a:avLst>
              <a:gd name="adj" fmla="val 17919"/>
            </a:avLst>
          </a:prstGeom>
          <a:solidFill>
            <a:srgbClr val="D9D9D9"/>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38" rIns="23813" bIns="46038"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r>
              <a:rPr lang="da-DK" altLang="en-US" sz="1200" dirty="0">
                <a:solidFill>
                  <a:srgbClr val="000000"/>
                </a:solidFill>
                <a:sym typeface="+mn-lt"/>
              </a:rPr>
              <a:t>Kanalstrategi og </a:t>
            </a:r>
            <a:r>
              <a:rPr lang="da-DK" altLang="en-US" sz="1200" dirty="0" smtClean="0">
                <a:solidFill>
                  <a:srgbClr val="000000"/>
                </a:solidFill>
                <a:sym typeface="+mn-lt"/>
              </a:rPr>
              <a:t>kundekontaktmodel</a:t>
            </a:r>
            <a:endParaRPr lang="da-DK" sz="1200" dirty="0">
              <a:solidFill>
                <a:srgbClr val="000000"/>
              </a:solidFill>
              <a:sym typeface="+mn-lt"/>
            </a:endParaRPr>
          </a:p>
        </p:txBody>
      </p:sp>
      <p:sp>
        <p:nvSpPr>
          <p:cNvPr id="42" name="Ligebenet trekant 41"/>
          <p:cNvSpPr/>
          <p:nvPr>
            <p:custDataLst>
              <p:tags r:id="rId57"/>
            </p:custDataLst>
          </p:nvPr>
        </p:nvSpPr>
        <p:spPr bwMode="gray">
          <a:xfrm>
            <a:off x="5745163" y="5970588"/>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endParaRPr lang="da-DK" sz="2000" dirty="0" err="1" smtClean="0">
              <a:solidFill>
                <a:srgbClr val="FFFFFF"/>
              </a:solidFill>
            </a:endParaRPr>
          </a:p>
        </p:txBody>
      </p:sp>
      <p:sp useBgFill="1">
        <p:nvSpPr>
          <p:cNvPr id="102" name="Rectangle 3"/>
          <p:cNvSpPr>
            <a:spLocks noGrp="1" noChangeArrowheads="1"/>
          </p:cNvSpPr>
          <p:nvPr>
            <p:custDataLst>
              <p:tags r:id="rId58"/>
            </p:custDataLst>
          </p:nvPr>
        </p:nvSpPr>
        <p:spPr bwMode="auto">
          <a:xfrm>
            <a:off x="5414962" y="6107113"/>
            <a:ext cx="774700" cy="182563"/>
          </a:xfrm>
          <a:prstGeom prst="rect">
            <a:avLst/>
          </a:prstGeom>
          <a:ln>
            <a:noFill/>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t"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spcBef>
                <a:spcPct val="0"/>
              </a:spcBef>
              <a:buFont typeface="Arial" panose="020B0604020202020204" pitchFamily="34" charset="0"/>
              <a:buNone/>
            </a:pPr>
            <a:fld id="{89877241-DBBD-41AC-8531-3B0AB7A967A9}" type="datetime'''''29''-''''08''''''''-''''20''1''''''8'''''''">
              <a:rPr lang="da-DK" altLang="en-US" sz="1200" smtClean="0">
                <a:solidFill>
                  <a:srgbClr val="000000"/>
                </a:solidFill>
                <a:sym typeface="+mn-lt"/>
              </a:rPr>
              <a:pPr marL="0" indent="0">
                <a:spcBef>
                  <a:spcPct val="0"/>
                </a:spcBef>
                <a:buFont typeface="Arial" panose="020B0604020202020204" pitchFamily="34" charset="0"/>
                <a:buNone/>
              </a:pPr>
              <a:t>29-08-2018</a:t>
            </a:fld>
            <a:endParaRPr lang="da-DK" sz="1200" dirty="0">
              <a:solidFill>
                <a:srgbClr val="000000"/>
              </a:solidFill>
              <a:sym typeface="+mn-lt"/>
            </a:endParaRPr>
          </a:p>
        </p:txBody>
      </p:sp>
      <p:grpSp>
        <p:nvGrpSpPr>
          <p:cNvPr id="28" name="Gruppe 27"/>
          <p:cNvGrpSpPr/>
          <p:nvPr/>
        </p:nvGrpSpPr>
        <p:grpSpPr>
          <a:xfrm>
            <a:off x="767408" y="1738313"/>
            <a:ext cx="1949126" cy="898599"/>
            <a:chOff x="731404" y="1698551"/>
            <a:chExt cx="1949126" cy="898599"/>
          </a:xfrm>
        </p:grpSpPr>
        <p:sp>
          <p:nvSpPr>
            <p:cNvPr id="94" name="Rektangel 93"/>
            <p:cNvSpPr/>
            <p:nvPr/>
          </p:nvSpPr>
          <p:spPr>
            <a:xfrm>
              <a:off x="1132530" y="1698551"/>
              <a:ext cx="1548000" cy="898599"/>
            </a:xfrm>
            <a:prstGeom prst="rect">
              <a:avLst/>
            </a:prstGeom>
            <a:solidFill>
              <a:schemeClr val="tx2"/>
            </a:solidFill>
            <a:ln w="9525" cap="flat" cmpd="sng" algn="ctr">
              <a:noFill/>
              <a:prstDash val="solid"/>
            </a:ln>
            <a:effectLst/>
          </p:spPr>
          <p:txBody>
            <a:bodyPr lIns="72000" anchor="ctr"/>
            <a:lstStyle/>
            <a:p>
              <a:pPr fontAlgn="auto">
                <a:lnSpc>
                  <a:spcPct val="100000"/>
                </a:lnSpc>
                <a:spcBef>
                  <a:spcPct val="0"/>
                </a:spcBef>
                <a:spcAft>
                  <a:spcPts val="0"/>
                </a:spcAft>
                <a:defRPr/>
              </a:pPr>
              <a:r>
                <a:rPr lang="da-DK" sz="1200" b="1" kern="0" dirty="0" smtClean="0">
                  <a:solidFill>
                    <a:srgbClr val="FFFFFF"/>
                  </a:solidFill>
                  <a:latin typeface="Arial"/>
                  <a:ea typeface="Verdana" panose="020B0604030504040204" pitchFamily="34" charset="0"/>
                  <a:cs typeface="Verdana" panose="020B0604030504040204" pitchFamily="34" charset="0"/>
                </a:rPr>
                <a:t>Kvalitet</a:t>
              </a:r>
              <a:endParaRPr lang="da-DK" sz="1200" b="1" kern="0" dirty="0">
                <a:solidFill>
                  <a:srgbClr val="FFFFFF"/>
                </a:solidFill>
                <a:latin typeface="Arial"/>
                <a:ea typeface="Verdana" panose="020B0604030504040204" pitchFamily="34" charset="0"/>
                <a:cs typeface="Verdana" panose="020B0604030504040204" pitchFamily="34" charset="0"/>
              </a:endParaRPr>
            </a:p>
          </p:txBody>
        </p:sp>
        <p:pic>
          <p:nvPicPr>
            <p:cNvPr id="95" name="Billede 94"/>
            <p:cNvPicPr>
              <a:picLocks/>
            </p:cNvPicPr>
            <p:nvPr/>
          </p:nvPicPr>
          <p:blipFill>
            <a:blip r:embed="rId62" cstate="print">
              <a:extLst>
                <a:ext uri="{28A0092B-C50C-407E-A947-70E740481C1C}">
                  <a14:useLocalDpi xmlns:a14="http://schemas.microsoft.com/office/drawing/2010/main" val="0"/>
                </a:ext>
              </a:extLst>
            </a:blip>
            <a:stretch>
              <a:fillRect/>
            </a:stretch>
          </p:blipFill>
          <p:spPr>
            <a:xfrm>
              <a:off x="731404" y="1981975"/>
              <a:ext cx="360000" cy="360000"/>
            </a:xfrm>
            <a:prstGeom prst="rect">
              <a:avLst/>
            </a:prstGeom>
          </p:spPr>
        </p:pic>
      </p:grpSp>
      <p:grpSp>
        <p:nvGrpSpPr>
          <p:cNvPr id="27" name="Gruppe 26"/>
          <p:cNvGrpSpPr/>
          <p:nvPr/>
        </p:nvGrpSpPr>
        <p:grpSpPr>
          <a:xfrm>
            <a:off x="767408" y="2695575"/>
            <a:ext cx="1949126" cy="1550988"/>
            <a:chOff x="731404" y="2638817"/>
            <a:chExt cx="1949126" cy="1550988"/>
          </a:xfrm>
        </p:grpSpPr>
        <p:sp>
          <p:nvSpPr>
            <p:cNvPr id="96" name="Rektangel 95"/>
            <p:cNvSpPr/>
            <p:nvPr/>
          </p:nvSpPr>
          <p:spPr>
            <a:xfrm>
              <a:off x="1132530" y="2638817"/>
              <a:ext cx="1548000" cy="1550988"/>
            </a:xfrm>
            <a:prstGeom prst="rect">
              <a:avLst/>
            </a:prstGeom>
            <a:solidFill>
              <a:schemeClr val="bg1">
                <a:lumMod val="85000"/>
              </a:schemeClr>
            </a:solidFill>
            <a:ln w="9525" cap="flat" cmpd="sng" algn="ctr">
              <a:noFill/>
              <a:prstDash val="solid"/>
            </a:ln>
            <a:effectLst/>
          </p:spPr>
          <p:txBody>
            <a:bodyPr lIns="72000" anchor="ctr"/>
            <a:lstStyle/>
            <a:p>
              <a:pPr fontAlgn="auto">
                <a:lnSpc>
                  <a:spcPct val="100000"/>
                </a:lnSpc>
                <a:spcBef>
                  <a:spcPct val="0"/>
                </a:spcBef>
                <a:spcAft>
                  <a:spcPts val="0"/>
                </a:spcAft>
                <a:defRPr/>
              </a:pPr>
              <a:r>
                <a:rPr lang="da-DK" sz="1200" b="1" kern="0" dirty="0" smtClean="0">
                  <a:solidFill>
                    <a:srgbClr val="000000"/>
                  </a:solidFill>
                  <a:latin typeface="Arial"/>
                  <a:ea typeface="Verdana" panose="020B0604030504040204" pitchFamily="34" charset="0"/>
                  <a:cs typeface="Verdana" panose="020B0604030504040204" pitchFamily="34" charset="0"/>
                </a:rPr>
                <a:t>Kundehåndtering og kommunikation</a:t>
              </a:r>
              <a:endParaRPr lang="da-DK" sz="1200" b="1" kern="0" dirty="0">
                <a:solidFill>
                  <a:srgbClr val="000000"/>
                </a:solidFill>
                <a:latin typeface="Arial"/>
                <a:ea typeface="Verdana" panose="020B0604030504040204" pitchFamily="34" charset="0"/>
                <a:cs typeface="Verdana" panose="020B0604030504040204" pitchFamily="34" charset="0"/>
              </a:endParaRPr>
            </a:p>
          </p:txBody>
        </p:sp>
        <p:pic>
          <p:nvPicPr>
            <p:cNvPr id="97" name="Billede 96"/>
            <p:cNvPicPr>
              <a:picLocks/>
            </p:cNvPicPr>
            <p:nvPr/>
          </p:nvPicPr>
          <p:blipFill>
            <a:blip r:embed="rId63" cstate="print">
              <a:extLst>
                <a:ext uri="{BEBA8EAE-BF5A-486C-A8C5-ECC9F3942E4B}">
                  <a14:imgProps xmlns:a14="http://schemas.microsoft.com/office/drawing/2010/main">
                    <a14:imgLayer r:embed="rId64">
                      <a14:imgEffect>
                        <a14:saturation sat="0"/>
                      </a14:imgEffect>
                    </a14:imgLayer>
                  </a14:imgProps>
                </a:ext>
                <a:ext uri="{28A0092B-C50C-407E-A947-70E740481C1C}">
                  <a14:useLocalDpi xmlns:a14="http://schemas.microsoft.com/office/drawing/2010/main" val="0"/>
                </a:ext>
              </a:extLst>
            </a:blip>
            <a:stretch>
              <a:fillRect/>
            </a:stretch>
          </p:blipFill>
          <p:spPr>
            <a:xfrm>
              <a:off x="731404" y="3233125"/>
              <a:ext cx="360000" cy="360000"/>
            </a:xfrm>
            <a:prstGeom prst="rect">
              <a:avLst/>
            </a:prstGeom>
          </p:spPr>
        </p:pic>
      </p:grpSp>
      <p:grpSp>
        <p:nvGrpSpPr>
          <p:cNvPr id="26" name="Gruppe 25"/>
          <p:cNvGrpSpPr/>
          <p:nvPr/>
        </p:nvGrpSpPr>
        <p:grpSpPr>
          <a:xfrm>
            <a:off x="767408" y="4291013"/>
            <a:ext cx="1949126" cy="1550988"/>
            <a:chOff x="731404" y="4242701"/>
            <a:chExt cx="1949126" cy="1550988"/>
          </a:xfrm>
        </p:grpSpPr>
        <p:sp>
          <p:nvSpPr>
            <p:cNvPr id="98" name="Rektangel 97"/>
            <p:cNvSpPr/>
            <p:nvPr/>
          </p:nvSpPr>
          <p:spPr>
            <a:xfrm>
              <a:off x="1132530" y="4242701"/>
              <a:ext cx="1548000" cy="1550988"/>
            </a:xfrm>
            <a:prstGeom prst="rect">
              <a:avLst/>
            </a:prstGeom>
            <a:solidFill>
              <a:srgbClr val="74C9E6"/>
            </a:solidFill>
            <a:ln w="9525" cap="flat" cmpd="sng" algn="ctr">
              <a:noFill/>
              <a:prstDash val="solid"/>
            </a:ln>
            <a:effectLst/>
          </p:spPr>
          <p:txBody>
            <a:bodyPr lIns="72000" anchor="ctr"/>
            <a:lstStyle/>
            <a:p>
              <a:pPr fontAlgn="auto">
                <a:lnSpc>
                  <a:spcPct val="100000"/>
                </a:lnSpc>
                <a:spcBef>
                  <a:spcPct val="0"/>
                </a:spcBef>
                <a:spcAft>
                  <a:spcPts val="0"/>
                </a:spcAft>
                <a:defRPr/>
              </a:pPr>
              <a:r>
                <a:rPr lang="da-DK" sz="1200" b="1" kern="0" dirty="0" smtClean="0">
                  <a:solidFill>
                    <a:srgbClr val="000000"/>
                  </a:solidFill>
                  <a:ea typeface="Verdana" panose="020B0604030504040204" pitchFamily="34" charset="0"/>
                  <a:cs typeface="Verdana" panose="020B0604030504040204" pitchFamily="34" charset="0"/>
                </a:rPr>
                <a:t>Ydelser og servicemål</a:t>
              </a:r>
              <a:endParaRPr lang="da-DK" sz="1200" b="1" kern="0" dirty="0">
                <a:solidFill>
                  <a:srgbClr val="000000"/>
                </a:solidFill>
                <a:latin typeface="Arial"/>
                <a:ea typeface="Verdana" panose="020B0604030504040204" pitchFamily="34" charset="0"/>
                <a:cs typeface="Verdana" panose="020B0604030504040204" pitchFamily="34" charset="0"/>
              </a:endParaRPr>
            </a:p>
          </p:txBody>
        </p:sp>
        <p:pic>
          <p:nvPicPr>
            <p:cNvPr id="99" name="Billede 98"/>
            <p:cNvPicPr>
              <a:picLocks/>
            </p:cNvPicPr>
            <p:nvPr/>
          </p:nvPicPr>
          <p:blipFill>
            <a:blip r:embed="rId65" cstate="print">
              <a:extLst>
                <a:ext uri="{28A0092B-C50C-407E-A947-70E740481C1C}">
                  <a14:useLocalDpi xmlns:a14="http://schemas.microsoft.com/office/drawing/2010/main" val="0"/>
                </a:ext>
              </a:extLst>
            </a:blip>
            <a:stretch>
              <a:fillRect/>
            </a:stretch>
          </p:blipFill>
          <p:spPr>
            <a:xfrm>
              <a:off x="731404" y="4840128"/>
              <a:ext cx="360000" cy="360000"/>
            </a:xfrm>
            <a:prstGeom prst="rect">
              <a:avLst/>
            </a:prstGeom>
          </p:spPr>
        </p:pic>
      </p:grpSp>
    </p:spTree>
    <p:extLst>
      <p:ext uri="{BB962C8B-B14F-4D97-AF65-F5344CB8AC3E}">
        <p14:creationId xmlns:p14="http://schemas.microsoft.com/office/powerpoint/2010/main" val="2863948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extLst>
              <p:ext uri="{D42A27DB-BD31-4B8C-83A1-F6EECF244321}">
                <p14:modId xmlns:p14="http://schemas.microsoft.com/office/powerpoint/2010/main" val="1853327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76" name="think-cell Slide" r:id="rId28" imgW="216" imgH="216" progId="TCLayout.ActiveDocument.1">
                  <p:embed/>
                </p:oleObj>
              </mc:Choice>
              <mc:Fallback>
                <p:oleObj name="think-cell Slide" r:id="rId28" imgW="216" imgH="216" progId="TCLayout.ActiveDocument.1">
                  <p:embed/>
                  <p:pic>
                    <p:nvPicPr>
                      <p:cNvPr id="0" name=""/>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4" name="Rektangel 3" hidden="1"/>
          <p:cNvSpPr/>
          <p:nvPr>
            <p:custDataLst>
              <p:tags r:id="rId3"/>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none" lIns="0" tIns="0" rIns="0" bIns="0" numCol="1" spcCol="0" rtlCol="0" anchor="ctr" anchorCtr="0" compatLnSpc="1">
            <a:prstTxWarp prst="textNoShape">
              <a:avLst/>
            </a:prstTxWarp>
            <a:noAutofit/>
          </a:bodyPr>
          <a:lstStyle/>
          <a:p>
            <a:pPr algn="ctr">
              <a:lnSpc>
                <a:spcPct val="90000"/>
              </a:lnSpc>
              <a:spcBef>
                <a:spcPct val="0"/>
              </a:spcBef>
            </a:pPr>
            <a:endParaRPr lang="da-DK" sz="2000" dirty="0" err="1" smtClean="0">
              <a:solidFill>
                <a:srgbClr val="FFFFFF"/>
              </a:solidFill>
              <a:latin typeface="Arial"/>
              <a:sym typeface="Arial"/>
            </a:endParaRPr>
          </a:p>
        </p:txBody>
      </p:sp>
      <p:sp>
        <p:nvSpPr>
          <p:cNvPr id="3" name="Title 2"/>
          <p:cNvSpPr>
            <a:spLocks noGrp="1"/>
          </p:cNvSpPr>
          <p:nvPr>
            <p:ph type="title"/>
          </p:nvPr>
        </p:nvSpPr>
        <p:spPr/>
        <p:txBody>
          <a:bodyPr/>
          <a:lstStyle/>
          <a:p>
            <a:r>
              <a:rPr lang="da-DK" dirty="0">
                <a:solidFill>
                  <a:srgbClr val="002060"/>
                </a:solidFill>
              </a:rPr>
              <a:t>Videre </a:t>
            </a:r>
            <a:r>
              <a:rPr lang="da-DK" dirty="0" smtClean="0">
                <a:solidFill>
                  <a:srgbClr val="002060"/>
                </a:solidFill>
              </a:rPr>
              <a:t>kvalificering </a:t>
            </a:r>
            <a:r>
              <a:rPr lang="da-DK" dirty="0">
                <a:solidFill>
                  <a:srgbClr val="002060"/>
                </a:solidFill>
              </a:rPr>
              <a:t>af en ændring af opgavesplittet</a:t>
            </a:r>
            <a:br>
              <a:rPr lang="da-DK" dirty="0">
                <a:solidFill>
                  <a:srgbClr val="002060"/>
                </a:solidFill>
              </a:rPr>
            </a:br>
            <a:r>
              <a:rPr lang="da-DK" sz="2000" dirty="0">
                <a:solidFill>
                  <a:srgbClr val="002060"/>
                </a:solidFill>
              </a:rPr>
              <a:t>- gennem standardisering og segmentering</a:t>
            </a:r>
            <a:endParaRPr lang="da-DK" dirty="0">
              <a:solidFill>
                <a:srgbClr val="002060"/>
              </a:solidFill>
            </a:endParaRPr>
          </a:p>
        </p:txBody>
      </p:sp>
      <p:sp>
        <p:nvSpPr>
          <p:cNvPr id="2" name="Slide Number Placeholder 1"/>
          <p:cNvSpPr>
            <a:spLocks noGrp="1"/>
          </p:cNvSpPr>
          <p:nvPr>
            <p:ph type="sldNum" sz="quarter" idx="12"/>
          </p:nvPr>
        </p:nvSpPr>
        <p:spPr>
          <a:xfrm>
            <a:off x="936891" y="6323877"/>
            <a:ext cx="373027" cy="171450"/>
          </a:xfrm>
        </p:spPr>
        <p:txBody>
          <a:bodyPr/>
          <a:lstStyle/>
          <a:p>
            <a:fld id="{1E80101F-5742-4645-B1C0-D6AFABF6C92F}" type="slidenum">
              <a:rPr lang="da-DK" smtClean="0"/>
              <a:pPr/>
              <a:t>6</a:t>
            </a:fld>
            <a:endParaRPr lang="da-DK" dirty="0"/>
          </a:p>
        </p:txBody>
      </p:sp>
      <p:sp>
        <p:nvSpPr>
          <p:cNvPr id="16" name="Rektangel 15"/>
          <p:cNvSpPr/>
          <p:nvPr/>
        </p:nvSpPr>
        <p:spPr bwMode="auto">
          <a:xfrm>
            <a:off x="5083112" y="3059113"/>
            <a:ext cx="2741006" cy="287338"/>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r>
              <a:rPr lang="da-DK" sz="1400" b="1" dirty="0" smtClean="0">
                <a:solidFill>
                  <a:srgbClr val="FFFFFF"/>
                </a:solidFill>
              </a:rPr>
              <a:t>447 afvigelser</a:t>
            </a:r>
            <a:endParaRPr lang="da-DK" sz="1400" b="1" dirty="0">
              <a:solidFill>
                <a:srgbClr val="FFFFFF"/>
              </a:solidFill>
            </a:endParaRPr>
          </a:p>
        </p:txBody>
      </p:sp>
      <p:sp>
        <p:nvSpPr>
          <p:cNvPr id="17" name="Rektangel 16"/>
          <p:cNvSpPr/>
          <p:nvPr/>
        </p:nvSpPr>
        <p:spPr bwMode="auto">
          <a:xfrm>
            <a:off x="5083112" y="4657725"/>
            <a:ext cx="2741006" cy="287338"/>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r>
              <a:rPr lang="da-DK" sz="1400" b="1" dirty="0" smtClean="0">
                <a:solidFill>
                  <a:srgbClr val="FFFFFF"/>
                </a:solidFill>
              </a:rPr>
              <a:t>1427 afvigelser/specifik.</a:t>
            </a:r>
            <a:endParaRPr lang="da-DK" sz="1400" b="1" dirty="0">
              <a:solidFill>
                <a:srgbClr val="FFFFFF"/>
              </a:solidFill>
            </a:endParaRPr>
          </a:p>
        </p:txBody>
      </p:sp>
      <p:sp>
        <p:nvSpPr>
          <p:cNvPr id="18" name="Ligebenet trekant 17"/>
          <p:cNvSpPr/>
          <p:nvPr/>
        </p:nvSpPr>
        <p:spPr bwMode="auto">
          <a:xfrm rot="5400000">
            <a:off x="7266782" y="3553277"/>
            <a:ext cx="2313803" cy="457200"/>
          </a:xfrm>
          <a:prstGeom prst="triangle">
            <a:avLst/>
          </a:prstGeom>
          <a:solidFill>
            <a:srgbClr val="031D5C"/>
          </a:solidFill>
          <a:ln w="6350" cap="flat" cmpd="sng" algn="ctr">
            <a:solidFill>
              <a:srgbClr val="031D5C"/>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endParaRPr lang="da-DK" sz="2000" dirty="0" err="1" smtClean="0">
              <a:solidFill>
                <a:srgbClr val="FFFFFF"/>
              </a:solidFill>
            </a:endParaRPr>
          </a:p>
        </p:txBody>
      </p:sp>
      <p:sp>
        <p:nvSpPr>
          <p:cNvPr id="20" name="Rektangel 19"/>
          <p:cNvSpPr/>
          <p:nvPr/>
        </p:nvSpPr>
        <p:spPr bwMode="auto">
          <a:xfrm>
            <a:off x="5083112" y="1440830"/>
            <a:ext cx="2741080" cy="287338"/>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r>
              <a:rPr lang="da-DK" sz="1400" b="1" dirty="0" smtClean="0">
                <a:solidFill>
                  <a:srgbClr val="FFFFFF"/>
                </a:solidFill>
              </a:rPr>
              <a:t>17 afvigelser</a:t>
            </a:r>
            <a:endParaRPr lang="da-DK" sz="1400" b="1" dirty="0">
              <a:solidFill>
                <a:srgbClr val="FFFFFF"/>
              </a:solidFill>
            </a:endParaRPr>
          </a:p>
        </p:txBody>
      </p:sp>
      <p:graphicFrame>
        <p:nvGraphicFramePr>
          <p:cNvPr id="166" name="Chart 3"/>
          <p:cNvGraphicFramePr/>
          <p:nvPr>
            <p:custDataLst>
              <p:tags r:id="rId4"/>
            </p:custDataLst>
            <p:extLst>
              <p:ext uri="{D42A27DB-BD31-4B8C-83A1-F6EECF244321}">
                <p14:modId xmlns:p14="http://schemas.microsoft.com/office/powerpoint/2010/main" val="487812995"/>
              </p:ext>
            </p:extLst>
          </p:nvPr>
        </p:nvGraphicFramePr>
        <p:xfrm>
          <a:off x="4533900" y="3389313"/>
          <a:ext cx="2419350" cy="1274762"/>
        </p:xfrm>
        <a:graphic>
          <a:graphicData uri="http://schemas.openxmlformats.org/drawingml/2006/chart">
            <c:chart xmlns:c="http://schemas.openxmlformats.org/drawingml/2006/chart" xmlns:r="http://schemas.openxmlformats.org/officeDocument/2006/relationships" r:id="rId30"/>
          </a:graphicData>
        </a:graphic>
      </p:graphicFrame>
      <p:sp>
        <p:nvSpPr>
          <p:cNvPr id="5" name="Rektangel 4"/>
          <p:cNvSpPr/>
          <p:nvPr>
            <p:custDataLst>
              <p:tags r:id="rId5"/>
            </p:custDataLst>
          </p:nvPr>
        </p:nvSpPr>
        <p:spPr bwMode="auto">
          <a:xfrm>
            <a:off x="6589713" y="3706813"/>
            <a:ext cx="214313" cy="160338"/>
          </a:xfrm>
          <a:prstGeom prst="rect">
            <a:avLst/>
          </a:prstGeom>
          <a:solidFill>
            <a:schemeClr val="tx2"/>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endParaRPr lang="da-DK" sz="2000" dirty="0" err="1" smtClean="0">
              <a:solidFill>
                <a:srgbClr val="FFFFFF"/>
              </a:solidFill>
            </a:endParaRPr>
          </a:p>
        </p:txBody>
      </p:sp>
      <p:sp>
        <p:nvSpPr>
          <p:cNvPr id="11" name="Rektangel 10"/>
          <p:cNvSpPr/>
          <p:nvPr>
            <p:custDataLst>
              <p:tags r:id="rId6"/>
            </p:custDataLst>
          </p:nvPr>
        </p:nvSpPr>
        <p:spPr bwMode="auto">
          <a:xfrm>
            <a:off x="6589713" y="3940175"/>
            <a:ext cx="214313" cy="160338"/>
          </a:xfrm>
          <a:prstGeom prst="rect">
            <a:avLst/>
          </a:prstGeom>
          <a:solidFill>
            <a:srgbClr val="D9D9D9"/>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endParaRPr lang="da-DK" sz="2000" dirty="0" err="1" smtClean="0">
              <a:solidFill>
                <a:srgbClr val="FFFFFF"/>
              </a:solidFill>
            </a:endParaRPr>
          </a:p>
        </p:txBody>
      </p:sp>
      <p:sp>
        <p:nvSpPr>
          <p:cNvPr id="12" name="Rektangel 11"/>
          <p:cNvSpPr/>
          <p:nvPr>
            <p:custDataLst>
              <p:tags r:id="rId7"/>
            </p:custDataLst>
          </p:nvPr>
        </p:nvSpPr>
        <p:spPr bwMode="auto">
          <a:xfrm>
            <a:off x="6589713" y="4173538"/>
            <a:ext cx="214313" cy="160338"/>
          </a:xfrm>
          <a:prstGeom prst="rect">
            <a:avLst/>
          </a:prstGeom>
          <a:solidFill>
            <a:srgbClr val="74C9E6"/>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endParaRPr lang="da-DK" sz="2000" dirty="0" err="1" smtClean="0">
              <a:solidFill>
                <a:srgbClr val="FFFFFF"/>
              </a:solidFill>
            </a:endParaRPr>
          </a:p>
        </p:txBody>
      </p:sp>
      <p:sp>
        <p:nvSpPr>
          <p:cNvPr id="39" name="Rectangle 3"/>
          <p:cNvSpPr>
            <a:spLocks noGrp="1" noChangeArrowheads="1"/>
          </p:cNvSpPr>
          <p:nvPr>
            <p:custDataLst>
              <p:tags r:id="rId8"/>
            </p:custDataLst>
          </p:nvPr>
        </p:nvSpPr>
        <p:spPr bwMode="auto">
          <a:xfrm>
            <a:off x="6854825" y="3935413"/>
            <a:ext cx="48895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spcBef>
                <a:spcPct val="0"/>
              </a:spcBef>
              <a:buFont typeface="Arial" panose="020B0604020202020204" pitchFamily="34" charset="0"/>
              <a:buNone/>
            </a:pPr>
            <a:fld id="{473D11FF-07B5-48F6-A993-2A0BD2B8AD6B}" type="datetime'''''''''''''''''D''e''''''''''''bi''''''''to''''r'''''">
              <a:rPr lang="da-DK" altLang="en-US" sz="1200" smtClean="0">
                <a:solidFill>
                  <a:srgbClr val="000000"/>
                </a:solidFill>
                <a:sym typeface="+mn-lt"/>
              </a:rPr>
              <a:pPr marL="0" indent="0">
                <a:spcBef>
                  <a:spcPct val="0"/>
                </a:spcBef>
                <a:buFont typeface="Arial" panose="020B0604020202020204" pitchFamily="34" charset="0"/>
                <a:buNone/>
              </a:pPr>
              <a:t>Debitor</a:t>
            </a:fld>
            <a:endParaRPr lang="da-DK" sz="1200" dirty="0">
              <a:solidFill>
                <a:srgbClr val="000000"/>
              </a:solidFill>
              <a:sym typeface="+mn-lt"/>
            </a:endParaRPr>
          </a:p>
        </p:txBody>
      </p:sp>
      <p:sp>
        <p:nvSpPr>
          <p:cNvPr id="38" name="Rectangle 3"/>
          <p:cNvSpPr>
            <a:spLocks noGrp="1" noChangeArrowheads="1"/>
          </p:cNvSpPr>
          <p:nvPr>
            <p:custDataLst>
              <p:tags r:id="rId9"/>
            </p:custDataLst>
          </p:nvPr>
        </p:nvSpPr>
        <p:spPr bwMode="auto">
          <a:xfrm>
            <a:off x="6854826" y="3702050"/>
            <a:ext cx="53181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spcBef>
                <a:spcPct val="0"/>
              </a:spcBef>
              <a:buFont typeface="Arial" panose="020B0604020202020204" pitchFamily="34" charset="0"/>
              <a:buNone/>
            </a:pPr>
            <a:fld id="{B366B75B-F018-4124-AA36-7584A145AE3B}" type="datetime'''''''''K''''''''re''d''''''''''''''it''''o''''''r'''''''">
              <a:rPr lang="da-DK" altLang="en-US" sz="1200" smtClean="0">
                <a:solidFill>
                  <a:srgbClr val="000000"/>
                </a:solidFill>
                <a:sym typeface="+mn-lt"/>
              </a:rPr>
              <a:pPr marL="0" indent="0">
                <a:spcBef>
                  <a:spcPct val="0"/>
                </a:spcBef>
                <a:buFont typeface="Arial" panose="020B0604020202020204" pitchFamily="34" charset="0"/>
                <a:buNone/>
              </a:pPr>
              <a:t>Kreditor</a:t>
            </a:fld>
            <a:endParaRPr lang="da-DK" sz="1200" dirty="0">
              <a:solidFill>
                <a:srgbClr val="000000"/>
              </a:solidFill>
              <a:sym typeface="+mn-lt"/>
            </a:endParaRPr>
          </a:p>
        </p:txBody>
      </p:sp>
      <p:sp>
        <p:nvSpPr>
          <p:cNvPr id="40" name="Rectangle 3"/>
          <p:cNvSpPr>
            <a:spLocks noGrp="1" noChangeArrowheads="1"/>
          </p:cNvSpPr>
          <p:nvPr>
            <p:custDataLst>
              <p:tags r:id="rId10"/>
            </p:custDataLst>
          </p:nvPr>
        </p:nvSpPr>
        <p:spPr bwMode="auto">
          <a:xfrm>
            <a:off x="6854826" y="4168775"/>
            <a:ext cx="44767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spcBef>
                <a:spcPct val="0"/>
              </a:spcBef>
              <a:buFont typeface="Arial" panose="020B0604020202020204" pitchFamily="34" charset="0"/>
              <a:buNone/>
            </a:pPr>
            <a:fld id="{49F22E68-C1F0-419D-BB7F-4E8F53AA86E8}" type="datetime'''''''''''''''Ø''v''''''ri''''''''g''''''''''e'''''''''''">
              <a:rPr lang="da-DK" altLang="en-US" sz="1200" smtClean="0">
                <a:solidFill>
                  <a:srgbClr val="000000"/>
                </a:solidFill>
                <a:sym typeface="+mn-lt"/>
              </a:rPr>
              <a:pPr marL="0" indent="0">
                <a:spcBef>
                  <a:spcPct val="0"/>
                </a:spcBef>
                <a:buFont typeface="Arial" panose="020B0604020202020204" pitchFamily="34" charset="0"/>
                <a:buNone/>
              </a:pPr>
              <a:t>Øvrige</a:t>
            </a:fld>
            <a:endParaRPr lang="da-DK" sz="1200" dirty="0">
              <a:solidFill>
                <a:srgbClr val="000000"/>
              </a:solidFill>
              <a:sym typeface="+mn-lt"/>
            </a:endParaRPr>
          </a:p>
        </p:txBody>
      </p:sp>
      <p:graphicFrame>
        <p:nvGraphicFramePr>
          <p:cNvPr id="170" name="Chart 3"/>
          <p:cNvGraphicFramePr/>
          <p:nvPr>
            <p:custDataLst>
              <p:tags r:id="rId11"/>
            </p:custDataLst>
            <p:extLst>
              <p:ext uri="{D42A27DB-BD31-4B8C-83A1-F6EECF244321}">
                <p14:modId xmlns:p14="http://schemas.microsoft.com/office/powerpoint/2010/main" val="3646464125"/>
              </p:ext>
            </p:extLst>
          </p:nvPr>
        </p:nvGraphicFramePr>
        <p:xfrm>
          <a:off x="4564063" y="5010150"/>
          <a:ext cx="2419350" cy="1238250"/>
        </p:xfrm>
        <a:graphic>
          <a:graphicData uri="http://schemas.openxmlformats.org/drawingml/2006/chart">
            <c:chart xmlns:c="http://schemas.openxmlformats.org/drawingml/2006/chart" xmlns:r="http://schemas.openxmlformats.org/officeDocument/2006/relationships" r:id="rId31"/>
          </a:graphicData>
        </a:graphic>
      </p:graphicFrame>
      <p:sp>
        <p:nvSpPr>
          <p:cNvPr id="80" name="Rektangel 79"/>
          <p:cNvSpPr/>
          <p:nvPr>
            <p:custDataLst>
              <p:tags r:id="rId12"/>
            </p:custDataLst>
          </p:nvPr>
        </p:nvSpPr>
        <p:spPr bwMode="auto">
          <a:xfrm>
            <a:off x="6589713" y="5543550"/>
            <a:ext cx="214313" cy="160338"/>
          </a:xfrm>
          <a:prstGeom prst="rect">
            <a:avLst/>
          </a:prstGeom>
          <a:solidFill>
            <a:srgbClr val="D9D9D9"/>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endParaRPr lang="da-DK" sz="2000" dirty="0" err="1" smtClean="0">
              <a:solidFill>
                <a:srgbClr val="FFFFFF"/>
              </a:solidFill>
            </a:endParaRPr>
          </a:p>
        </p:txBody>
      </p:sp>
      <p:sp>
        <p:nvSpPr>
          <p:cNvPr id="14" name="Rektangel 13"/>
          <p:cNvSpPr/>
          <p:nvPr>
            <p:custDataLst>
              <p:tags r:id="rId13"/>
            </p:custDataLst>
          </p:nvPr>
        </p:nvSpPr>
        <p:spPr bwMode="auto">
          <a:xfrm>
            <a:off x="6589713" y="5310188"/>
            <a:ext cx="214313" cy="160338"/>
          </a:xfrm>
          <a:prstGeom prst="rect">
            <a:avLst/>
          </a:prstGeom>
          <a:solidFill>
            <a:schemeClr val="tx2"/>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endParaRPr lang="da-DK" sz="2000" dirty="0" err="1" smtClean="0">
              <a:solidFill>
                <a:srgbClr val="FFFFFF"/>
              </a:solidFill>
            </a:endParaRPr>
          </a:p>
        </p:txBody>
      </p:sp>
      <p:sp>
        <p:nvSpPr>
          <p:cNvPr id="81" name="Rektangel 80"/>
          <p:cNvSpPr/>
          <p:nvPr>
            <p:custDataLst>
              <p:tags r:id="rId14"/>
            </p:custDataLst>
          </p:nvPr>
        </p:nvSpPr>
        <p:spPr bwMode="auto">
          <a:xfrm>
            <a:off x="6589713" y="5776913"/>
            <a:ext cx="214313" cy="160338"/>
          </a:xfrm>
          <a:prstGeom prst="rect">
            <a:avLst/>
          </a:prstGeom>
          <a:solidFill>
            <a:srgbClr val="74C9E6"/>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endParaRPr lang="da-DK" sz="2000" dirty="0" err="1" smtClean="0">
              <a:solidFill>
                <a:srgbClr val="FFFFFF"/>
              </a:solidFill>
            </a:endParaRPr>
          </a:p>
        </p:txBody>
      </p:sp>
      <p:sp>
        <p:nvSpPr>
          <p:cNvPr id="77" name="Rectangle 3"/>
          <p:cNvSpPr>
            <a:spLocks noGrp="1" noChangeArrowheads="1"/>
          </p:cNvSpPr>
          <p:nvPr>
            <p:custDataLst>
              <p:tags r:id="rId15"/>
            </p:custDataLst>
          </p:nvPr>
        </p:nvSpPr>
        <p:spPr bwMode="auto">
          <a:xfrm>
            <a:off x="6854826" y="5305425"/>
            <a:ext cx="53181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spcBef>
                <a:spcPct val="0"/>
              </a:spcBef>
              <a:buFont typeface="Arial" panose="020B0604020202020204" pitchFamily="34" charset="0"/>
              <a:buNone/>
            </a:pPr>
            <a:fld id="{05CBFE7D-3F9B-4605-B12E-A56803949F4B}" type="datetime'''K''''''re''''''d''''''''''''it''''''''o''''r'''">
              <a:rPr lang="da-DK" altLang="en-US" sz="1200" smtClean="0">
                <a:solidFill>
                  <a:srgbClr val="000000"/>
                </a:solidFill>
                <a:sym typeface="+mn-lt"/>
              </a:rPr>
              <a:pPr marL="0" indent="0">
                <a:spcBef>
                  <a:spcPct val="0"/>
                </a:spcBef>
                <a:buFont typeface="Arial" panose="020B0604020202020204" pitchFamily="34" charset="0"/>
                <a:buNone/>
              </a:pPr>
              <a:t>Kreditor</a:t>
            </a:fld>
            <a:endParaRPr lang="da-DK" sz="1200" dirty="0">
              <a:solidFill>
                <a:srgbClr val="000000"/>
              </a:solidFill>
              <a:sym typeface="+mn-lt"/>
            </a:endParaRPr>
          </a:p>
        </p:txBody>
      </p:sp>
      <p:sp>
        <p:nvSpPr>
          <p:cNvPr id="78" name="Rectangle 3"/>
          <p:cNvSpPr>
            <a:spLocks noGrp="1" noChangeArrowheads="1"/>
          </p:cNvSpPr>
          <p:nvPr>
            <p:custDataLst>
              <p:tags r:id="rId16"/>
            </p:custDataLst>
          </p:nvPr>
        </p:nvSpPr>
        <p:spPr bwMode="auto">
          <a:xfrm>
            <a:off x="6854826" y="5772150"/>
            <a:ext cx="44767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spcBef>
                <a:spcPct val="0"/>
              </a:spcBef>
              <a:buFont typeface="Arial" panose="020B0604020202020204" pitchFamily="34" charset="0"/>
              <a:buNone/>
            </a:pPr>
            <a:fld id="{FE91FB73-703B-4DC7-954B-4894704A455A}" type="datetime'''''Ø''''v''''r''''''''''''i''''g''e'''''''''''''''">
              <a:rPr lang="da-DK" altLang="en-US" sz="1200" smtClean="0">
                <a:solidFill>
                  <a:srgbClr val="000000"/>
                </a:solidFill>
                <a:sym typeface="+mn-lt"/>
              </a:rPr>
              <a:pPr marL="0" indent="0">
                <a:spcBef>
                  <a:spcPct val="0"/>
                </a:spcBef>
                <a:buFont typeface="Arial" panose="020B0604020202020204" pitchFamily="34" charset="0"/>
                <a:buNone/>
              </a:pPr>
              <a:t>Øvrige</a:t>
            </a:fld>
            <a:endParaRPr lang="da-DK" sz="1200" dirty="0">
              <a:solidFill>
                <a:srgbClr val="000000"/>
              </a:solidFill>
              <a:sym typeface="+mn-lt"/>
            </a:endParaRPr>
          </a:p>
        </p:txBody>
      </p:sp>
      <p:sp>
        <p:nvSpPr>
          <p:cNvPr id="76" name="Rectangle 3"/>
          <p:cNvSpPr>
            <a:spLocks noGrp="1" noChangeArrowheads="1"/>
          </p:cNvSpPr>
          <p:nvPr>
            <p:custDataLst>
              <p:tags r:id="rId17"/>
            </p:custDataLst>
          </p:nvPr>
        </p:nvSpPr>
        <p:spPr bwMode="auto">
          <a:xfrm>
            <a:off x="6854825" y="5538788"/>
            <a:ext cx="48895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spcBef>
                <a:spcPct val="0"/>
              </a:spcBef>
              <a:buFont typeface="Arial" panose="020B0604020202020204" pitchFamily="34" charset="0"/>
              <a:buNone/>
            </a:pPr>
            <a:fld id="{4AE13880-5519-4AC3-B29A-3307C48C4C47}" type="datetime'''''''''''''''''''D''''''e''''''''b''i''t''o''''''''r'''''''''">
              <a:rPr lang="da-DK" altLang="en-US" sz="1200" smtClean="0">
                <a:solidFill>
                  <a:srgbClr val="000000"/>
                </a:solidFill>
                <a:sym typeface="+mn-lt"/>
              </a:rPr>
              <a:pPr marL="0" indent="0">
                <a:spcBef>
                  <a:spcPct val="0"/>
                </a:spcBef>
                <a:buFont typeface="Arial" panose="020B0604020202020204" pitchFamily="34" charset="0"/>
                <a:buNone/>
              </a:pPr>
              <a:t>Debitor</a:t>
            </a:fld>
            <a:endParaRPr lang="da-DK" sz="1200" dirty="0">
              <a:solidFill>
                <a:srgbClr val="000000"/>
              </a:solidFill>
              <a:sym typeface="+mn-lt"/>
            </a:endParaRPr>
          </a:p>
        </p:txBody>
      </p:sp>
      <p:graphicFrame>
        <p:nvGraphicFramePr>
          <p:cNvPr id="165" name="Chart 3"/>
          <p:cNvGraphicFramePr/>
          <p:nvPr>
            <p:custDataLst>
              <p:tags r:id="rId18"/>
            </p:custDataLst>
            <p:extLst>
              <p:ext uri="{D42A27DB-BD31-4B8C-83A1-F6EECF244321}">
                <p14:modId xmlns:p14="http://schemas.microsoft.com/office/powerpoint/2010/main" val="1893035756"/>
              </p:ext>
            </p:extLst>
          </p:nvPr>
        </p:nvGraphicFramePr>
        <p:xfrm>
          <a:off x="4533900" y="1749425"/>
          <a:ext cx="2419350" cy="1279525"/>
        </p:xfrm>
        <a:graphic>
          <a:graphicData uri="http://schemas.openxmlformats.org/drawingml/2006/chart">
            <c:chart xmlns:c="http://schemas.openxmlformats.org/drawingml/2006/chart" xmlns:r="http://schemas.openxmlformats.org/officeDocument/2006/relationships" r:id="rId32"/>
          </a:graphicData>
        </a:graphic>
      </p:graphicFrame>
      <p:sp>
        <p:nvSpPr>
          <p:cNvPr id="100" name="Rectangle 3"/>
          <p:cNvSpPr>
            <a:spLocks noGrp="1" noChangeArrowheads="1"/>
          </p:cNvSpPr>
          <p:nvPr>
            <p:custDataLst>
              <p:tags r:id="rId19"/>
            </p:custDataLst>
          </p:nvPr>
        </p:nvSpPr>
        <p:spPr bwMode="gray">
          <a:xfrm>
            <a:off x="5713413" y="1931988"/>
            <a:ext cx="347663" cy="182563"/>
          </a:xfrm>
          <a:prstGeom prst="rect">
            <a:avLst/>
          </a:pr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225" tIns="0" rIns="22225" bIns="0"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lgn="ctr">
              <a:spcBef>
                <a:spcPct val="0"/>
              </a:spcBef>
              <a:buFont typeface="Arial" panose="020B0604020202020204" pitchFamily="34" charset="0"/>
              <a:buNone/>
            </a:pPr>
            <a:fld id="{C682DC0F-BB62-4B99-8998-9D39A9DC9A4E}" type="datetime'1''''''2''''''''''''''''''''''''%'''''''''''''''">
              <a:rPr lang="da-DK" altLang="en-US" sz="1200" b="1" smtClean="0">
                <a:solidFill>
                  <a:srgbClr val="FFFFFF"/>
                </a:solidFill>
              </a:rPr>
              <a:pPr marL="0" indent="0" algn="ctr">
                <a:spcBef>
                  <a:spcPct val="0"/>
                </a:spcBef>
                <a:buFont typeface="Arial" panose="020B0604020202020204" pitchFamily="34" charset="0"/>
                <a:buNone/>
              </a:pPr>
              <a:t>12%</a:t>
            </a:fld>
            <a:endParaRPr lang="da-DK" sz="1200" b="1" dirty="0">
              <a:solidFill>
                <a:srgbClr val="FFFFFF"/>
              </a:solidFill>
              <a:sym typeface="+mn-lt"/>
            </a:endParaRPr>
          </a:p>
        </p:txBody>
      </p:sp>
      <p:sp>
        <p:nvSpPr>
          <p:cNvPr id="94" name="Rektangel 93"/>
          <p:cNvSpPr/>
          <p:nvPr>
            <p:custDataLst>
              <p:tags r:id="rId20"/>
            </p:custDataLst>
          </p:nvPr>
        </p:nvSpPr>
        <p:spPr bwMode="auto">
          <a:xfrm>
            <a:off x="6589713" y="2070100"/>
            <a:ext cx="214313" cy="160338"/>
          </a:xfrm>
          <a:prstGeom prst="rect">
            <a:avLst/>
          </a:prstGeom>
          <a:solidFill>
            <a:schemeClr val="tx2"/>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endParaRPr lang="da-DK" sz="2000" dirty="0" err="1" smtClean="0">
              <a:solidFill>
                <a:srgbClr val="FFFFFF"/>
              </a:solidFill>
            </a:endParaRPr>
          </a:p>
        </p:txBody>
      </p:sp>
      <p:sp>
        <p:nvSpPr>
          <p:cNvPr id="95" name="Rektangel 94"/>
          <p:cNvSpPr/>
          <p:nvPr>
            <p:custDataLst>
              <p:tags r:id="rId21"/>
            </p:custDataLst>
          </p:nvPr>
        </p:nvSpPr>
        <p:spPr bwMode="auto">
          <a:xfrm>
            <a:off x="6589713" y="2536825"/>
            <a:ext cx="214313" cy="160338"/>
          </a:xfrm>
          <a:prstGeom prst="rect">
            <a:avLst/>
          </a:prstGeom>
          <a:solidFill>
            <a:srgbClr val="74C9E6"/>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endParaRPr lang="da-DK" sz="2000" dirty="0" err="1" smtClean="0">
              <a:solidFill>
                <a:srgbClr val="FFFFFF"/>
              </a:solidFill>
            </a:endParaRPr>
          </a:p>
        </p:txBody>
      </p:sp>
      <p:sp>
        <p:nvSpPr>
          <p:cNvPr id="93" name="Rektangel 92"/>
          <p:cNvSpPr/>
          <p:nvPr>
            <p:custDataLst>
              <p:tags r:id="rId22"/>
            </p:custDataLst>
          </p:nvPr>
        </p:nvSpPr>
        <p:spPr bwMode="auto">
          <a:xfrm>
            <a:off x="6589713" y="2303463"/>
            <a:ext cx="214313" cy="160338"/>
          </a:xfrm>
          <a:prstGeom prst="rect">
            <a:avLst/>
          </a:prstGeom>
          <a:solidFill>
            <a:srgbClr val="D9D9D9"/>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endParaRPr lang="da-DK" sz="2000" dirty="0" err="1" smtClean="0">
              <a:solidFill>
                <a:srgbClr val="FFFFFF"/>
              </a:solidFill>
            </a:endParaRPr>
          </a:p>
        </p:txBody>
      </p:sp>
      <p:sp>
        <p:nvSpPr>
          <p:cNvPr id="96" name="Rectangle 3"/>
          <p:cNvSpPr>
            <a:spLocks noGrp="1" noChangeArrowheads="1"/>
          </p:cNvSpPr>
          <p:nvPr>
            <p:custDataLst>
              <p:tags r:id="rId23"/>
            </p:custDataLst>
          </p:nvPr>
        </p:nvSpPr>
        <p:spPr bwMode="auto">
          <a:xfrm>
            <a:off x="6854826" y="2065338"/>
            <a:ext cx="53181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spcBef>
                <a:spcPct val="0"/>
              </a:spcBef>
              <a:buFont typeface="Arial" panose="020B0604020202020204" pitchFamily="34" charset="0"/>
              <a:buNone/>
            </a:pPr>
            <a:fld id="{BD70EA3B-F41F-441E-8F9B-AC7FA11D5184}" type="datetime'Kr''''''e''d''''''''''i''''''''''t''''o''''''''''''''r'''">
              <a:rPr lang="da-DK" altLang="en-US" sz="1200" smtClean="0">
                <a:solidFill>
                  <a:srgbClr val="000000"/>
                </a:solidFill>
                <a:sym typeface="+mn-lt"/>
              </a:rPr>
              <a:pPr marL="0" indent="0">
                <a:spcBef>
                  <a:spcPct val="0"/>
                </a:spcBef>
                <a:buFont typeface="Arial" panose="020B0604020202020204" pitchFamily="34" charset="0"/>
                <a:buNone/>
              </a:pPr>
              <a:t>Kreditor</a:t>
            </a:fld>
            <a:endParaRPr lang="da-DK" sz="1200" dirty="0">
              <a:solidFill>
                <a:srgbClr val="000000"/>
              </a:solidFill>
              <a:sym typeface="+mn-lt"/>
            </a:endParaRPr>
          </a:p>
        </p:txBody>
      </p:sp>
      <p:sp>
        <p:nvSpPr>
          <p:cNvPr id="97" name="Rectangle 3"/>
          <p:cNvSpPr>
            <a:spLocks noGrp="1" noChangeArrowheads="1"/>
          </p:cNvSpPr>
          <p:nvPr>
            <p:custDataLst>
              <p:tags r:id="rId24"/>
            </p:custDataLst>
          </p:nvPr>
        </p:nvSpPr>
        <p:spPr bwMode="auto">
          <a:xfrm>
            <a:off x="6854825" y="2298700"/>
            <a:ext cx="48895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spcBef>
                <a:spcPct val="0"/>
              </a:spcBef>
              <a:buFont typeface="Arial" panose="020B0604020202020204" pitchFamily="34" charset="0"/>
              <a:buNone/>
            </a:pPr>
            <a:fld id="{E4EA6334-61D8-4F69-A9A1-F221264814CD}" type="datetime'''''D''''''e''''b''''i''''''t''''''''''o''''''''''''''''''r'">
              <a:rPr lang="da-DK" altLang="en-US" sz="1200" smtClean="0">
                <a:solidFill>
                  <a:srgbClr val="000000"/>
                </a:solidFill>
                <a:sym typeface="+mn-lt"/>
              </a:rPr>
              <a:pPr marL="0" indent="0">
                <a:spcBef>
                  <a:spcPct val="0"/>
                </a:spcBef>
                <a:buFont typeface="Arial" panose="020B0604020202020204" pitchFamily="34" charset="0"/>
                <a:buNone/>
              </a:pPr>
              <a:t>Debitor</a:t>
            </a:fld>
            <a:endParaRPr lang="da-DK" sz="1200" dirty="0">
              <a:solidFill>
                <a:srgbClr val="000000"/>
              </a:solidFill>
              <a:sym typeface="+mn-lt"/>
            </a:endParaRPr>
          </a:p>
        </p:txBody>
      </p:sp>
      <p:sp>
        <p:nvSpPr>
          <p:cNvPr id="98" name="Rectangle 3"/>
          <p:cNvSpPr>
            <a:spLocks noGrp="1" noChangeArrowheads="1"/>
          </p:cNvSpPr>
          <p:nvPr>
            <p:custDataLst>
              <p:tags r:id="rId25"/>
            </p:custDataLst>
          </p:nvPr>
        </p:nvSpPr>
        <p:spPr bwMode="auto">
          <a:xfrm>
            <a:off x="6854826" y="2532063"/>
            <a:ext cx="44767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spcBef>
                <a:spcPct val="0"/>
              </a:spcBef>
              <a:buFont typeface="Arial" panose="020B0604020202020204" pitchFamily="34" charset="0"/>
              <a:buNone/>
            </a:pPr>
            <a:fld id="{DA692223-CF80-45A0-9027-574CE25CB3C0}" type="datetime'''''''''''Ø''''''''''''v''''''''''''ri''''''''''ge'''''''">
              <a:rPr lang="da-DK" altLang="en-US" sz="1200" smtClean="0">
                <a:solidFill>
                  <a:srgbClr val="000000"/>
                </a:solidFill>
                <a:sym typeface="+mn-lt"/>
              </a:rPr>
              <a:pPr marL="0" indent="0">
                <a:spcBef>
                  <a:spcPct val="0"/>
                </a:spcBef>
                <a:buFont typeface="Arial" panose="020B0604020202020204" pitchFamily="34" charset="0"/>
                <a:buNone/>
              </a:pPr>
              <a:t>Øvrige</a:t>
            </a:fld>
            <a:endParaRPr lang="da-DK" sz="1200" dirty="0">
              <a:solidFill>
                <a:srgbClr val="000000"/>
              </a:solidFill>
              <a:sym typeface="+mn-lt"/>
            </a:endParaRPr>
          </a:p>
        </p:txBody>
      </p:sp>
      <p:grpSp>
        <p:nvGrpSpPr>
          <p:cNvPr id="15" name="Gruppe 14"/>
          <p:cNvGrpSpPr/>
          <p:nvPr/>
        </p:nvGrpSpPr>
        <p:grpSpPr>
          <a:xfrm>
            <a:off x="1163452" y="1664804"/>
            <a:ext cx="3828996" cy="1160463"/>
            <a:chOff x="767410" y="1376362"/>
            <a:chExt cx="3828996" cy="1159823"/>
          </a:xfrm>
        </p:grpSpPr>
        <p:sp>
          <p:nvSpPr>
            <p:cNvPr id="19" name="Rektangel 18"/>
            <p:cNvSpPr/>
            <p:nvPr/>
          </p:nvSpPr>
          <p:spPr bwMode="auto">
            <a:xfrm rot="16200000">
              <a:off x="433772" y="1710000"/>
              <a:ext cx="1159821" cy="492546"/>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r>
                <a:rPr lang="da-DK" sz="1400" b="1" dirty="0" smtClean="0">
                  <a:solidFill>
                    <a:srgbClr val="FFFFFF"/>
                  </a:solidFill>
                </a:rPr>
                <a:t>Bilag 1</a:t>
              </a:r>
            </a:p>
          </p:txBody>
        </p:sp>
        <p:sp>
          <p:nvSpPr>
            <p:cNvPr id="22" name="Rektangel 21"/>
            <p:cNvSpPr/>
            <p:nvPr/>
          </p:nvSpPr>
          <p:spPr bwMode="auto">
            <a:xfrm>
              <a:off x="1342566" y="1376363"/>
              <a:ext cx="2880000" cy="1159822"/>
            </a:xfrm>
            <a:prstGeom prst="rect">
              <a:avLst/>
            </a:prstGeom>
            <a:solidFill>
              <a:schemeClr val="bg1"/>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pPr>
                <a:lnSpc>
                  <a:spcPct val="100000"/>
                </a:lnSpc>
                <a:spcBef>
                  <a:spcPts val="1100"/>
                </a:spcBef>
              </a:pPr>
              <a:r>
                <a:rPr lang="da-DK" sz="1200" dirty="0" smtClean="0">
                  <a:solidFill>
                    <a:srgbClr val="000000"/>
                  </a:solidFill>
                </a:rPr>
                <a:t>Varige aftalte afvigelser </a:t>
              </a:r>
              <a:r>
                <a:rPr lang="da-DK" sz="1200" dirty="0">
                  <a:solidFill>
                    <a:srgbClr val="000000"/>
                  </a:solidFill>
                </a:rPr>
                <a:t>til </a:t>
              </a:r>
              <a:r>
                <a:rPr lang="da-DK" sz="1200" dirty="0" err="1">
                  <a:solidFill>
                    <a:srgbClr val="000000"/>
                  </a:solidFill>
                </a:rPr>
                <a:t>SAM’s</a:t>
              </a:r>
              <a:r>
                <a:rPr lang="da-DK" sz="1200" dirty="0">
                  <a:solidFill>
                    <a:srgbClr val="000000"/>
                  </a:solidFill>
                </a:rPr>
                <a:t> </a:t>
              </a:r>
              <a:r>
                <a:rPr lang="da-DK" sz="1200" dirty="0" smtClean="0">
                  <a:solidFill>
                    <a:srgbClr val="000000"/>
                  </a:solidFill>
                </a:rPr>
                <a:t>standardopgavesplit begrundet i særlige system- eller opgavemæssige forhold</a:t>
              </a:r>
            </a:p>
          </p:txBody>
        </p:sp>
        <p:sp>
          <p:nvSpPr>
            <p:cNvPr id="74" name="Ligebenet trekant 73"/>
            <p:cNvSpPr/>
            <p:nvPr/>
          </p:nvSpPr>
          <p:spPr bwMode="auto">
            <a:xfrm rot="5400000">
              <a:off x="4039961" y="1960159"/>
              <a:ext cx="884292" cy="228599"/>
            </a:xfrm>
            <a:prstGeom prst="triangle">
              <a:avLst/>
            </a:prstGeom>
            <a:solidFill>
              <a:srgbClr val="031D5C"/>
            </a:solidFill>
            <a:ln w="6350" cap="flat" cmpd="sng" algn="ctr">
              <a:solidFill>
                <a:srgbClr val="031D5C"/>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endParaRPr lang="da-DK" sz="2000" dirty="0" err="1" smtClean="0">
                <a:solidFill>
                  <a:srgbClr val="FFFFFF"/>
                </a:solidFill>
              </a:endParaRPr>
            </a:p>
          </p:txBody>
        </p:sp>
      </p:grpSp>
      <p:grpSp>
        <p:nvGrpSpPr>
          <p:cNvPr id="21" name="Gruppe 20"/>
          <p:cNvGrpSpPr/>
          <p:nvPr/>
        </p:nvGrpSpPr>
        <p:grpSpPr>
          <a:xfrm>
            <a:off x="1163452" y="3295144"/>
            <a:ext cx="3828997" cy="1160463"/>
            <a:chOff x="767409" y="3199493"/>
            <a:chExt cx="3828997" cy="1159823"/>
          </a:xfrm>
        </p:grpSpPr>
        <p:sp>
          <p:nvSpPr>
            <p:cNvPr id="6" name="Rektangel 5"/>
            <p:cNvSpPr/>
            <p:nvPr/>
          </p:nvSpPr>
          <p:spPr bwMode="auto">
            <a:xfrm rot="16200000">
              <a:off x="433771" y="3533131"/>
              <a:ext cx="1159821" cy="492546"/>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r>
                <a:rPr lang="da-DK" sz="1400" b="1" dirty="0" smtClean="0">
                  <a:solidFill>
                    <a:srgbClr val="FFFFFF"/>
                  </a:solidFill>
                </a:rPr>
                <a:t>Bilag 4</a:t>
              </a:r>
            </a:p>
          </p:txBody>
        </p:sp>
        <p:sp>
          <p:nvSpPr>
            <p:cNvPr id="25" name="Rektangel 24"/>
            <p:cNvSpPr/>
            <p:nvPr/>
          </p:nvSpPr>
          <p:spPr bwMode="auto">
            <a:xfrm>
              <a:off x="1342566" y="3199494"/>
              <a:ext cx="2880000" cy="1159822"/>
            </a:xfrm>
            <a:prstGeom prst="rect">
              <a:avLst/>
            </a:prstGeom>
            <a:solidFill>
              <a:schemeClr val="bg1"/>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pPr>
                <a:lnSpc>
                  <a:spcPct val="100000"/>
                </a:lnSpc>
                <a:spcBef>
                  <a:spcPts val="1100"/>
                </a:spcBef>
              </a:pPr>
              <a:r>
                <a:rPr lang="da-DK" sz="1200" dirty="0" smtClean="0">
                  <a:solidFill>
                    <a:srgbClr val="000000"/>
                  </a:solidFill>
                </a:rPr>
                <a:t>Midlertidige aftalte afvigelser </a:t>
              </a:r>
              <a:r>
                <a:rPr lang="da-DK" sz="1200" dirty="0">
                  <a:solidFill>
                    <a:srgbClr val="000000"/>
                  </a:solidFill>
                </a:rPr>
                <a:t>til </a:t>
              </a:r>
              <a:r>
                <a:rPr lang="da-DK" sz="1200" dirty="0" err="1">
                  <a:solidFill>
                    <a:srgbClr val="000000"/>
                  </a:solidFill>
                </a:rPr>
                <a:t>SAM’s</a:t>
              </a:r>
              <a:r>
                <a:rPr lang="da-DK" sz="1200" dirty="0">
                  <a:solidFill>
                    <a:srgbClr val="000000"/>
                  </a:solidFill>
                </a:rPr>
                <a:t> </a:t>
              </a:r>
              <a:r>
                <a:rPr lang="da-DK" sz="1200" dirty="0" smtClean="0">
                  <a:solidFill>
                    <a:srgbClr val="000000"/>
                  </a:solidFill>
                </a:rPr>
                <a:t>standardopgavesplit</a:t>
              </a:r>
            </a:p>
          </p:txBody>
        </p:sp>
        <p:sp>
          <p:nvSpPr>
            <p:cNvPr id="75" name="Ligebenet trekant 74"/>
            <p:cNvSpPr/>
            <p:nvPr/>
          </p:nvSpPr>
          <p:spPr bwMode="auto">
            <a:xfrm rot="5400000">
              <a:off x="4039961" y="3783290"/>
              <a:ext cx="884292" cy="228599"/>
            </a:xfrm>
            <a:prstGeom prst="triangle">
              <a:avLst/>
            </a:prstGeom>
            <a:solidFill>
              <a:srgbClr val="031D5C"/>
            </a:solidFill>
            <a:ln w="6350" cap="flat" cmpd="sng" algn="ctr">
              <a:solidFill>
                <a:srgbClr val="031D5C"/>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endParaRPr lang="da-DK" sz="2000" dirty="0" err="1" smtClean="0">
                <a:solidFill>
                  <a:srgbClr val="FFFFFF"/>
                </a:solidFill>
              </a:endParaRPr>
            </a:p>
          </p:txBody>
        </p:sp>
      </p:grpSp>
      <p:grpSp>
        <p:nvGrpSpPr>
          <p:cNvPr id="23" name="Gruppe 22"/>
          <p:cNvGrpSpPr/>
          <p:nvPr/>
        </p:nvGrpSpPr>
        <p:grpSpPr>
          <a:xfrm>
            <a:off x="1163452" y="4925484"/>
            <a:ext cx="3828995" cy="1160054"/>
            <a:chOff x="767411" y="4927451"/>
            <a:chExt cx="3828995" cy="1160054"/>
          </a:xfrm>
        </p:grpSpPr>
        <p:sp>
          <p:nvSpPr>
            <p:cNvPr id="7" name="Rektangel 6"/>
            <p:cNvSpPr/>
            <p:nvPr/>
          </p:nvSpPr>
          <p:spPr bwMode="auto">
            <a:xfrm rot="16200000">
              <a:off x="425928" y="5268934"/>
              <a:ext cx="1159817" cy="476851"/>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r>
                <a:rPr lang="da-DK" sz="1400" b="1" dirty="0" smtClean="0">
                  <a:solidFill>
                    <a:srgbClr val="FFFFFF"/>
                  </a:solidFill>
                </a:rPr>
                <a:t>Drejebøger</a:t>
              </a:r>
            </a:p>
          </p:txBody>
        </p:sp>
        <p:sp>
          <p:nvSpPr>
            <p:cNvPr id="26" name="Rektangel 25"/>
            <p:cNvSpPr/>
            <p:nvPr/>
          </p:nvSpPr>
          <p:spPr bwMode="auto">
            <a:xfrm>
              <a:off x="1320678" y="4927682"/>
              <a:ext cx="2880000" cy="1159823"/>
            </a:xfrm>
            <a:prstGeom prst="rect">
              <a:avLst/>
            </a:prstGeom>
            <a:solidFill>
              <a:schemeClr val="bg1"/>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r>
                <a:rPr lang="da-DK" sz="1200" dirty="0" smtClean="0">
                  <a:solidFill>
                    <a:srgbClr val="000000"/>
                  </a:solidFill>
                </a:rPr>
                <a:t>Specifikationer til </a:t>
              </a:r>
              <a:r>
                <a:rPr lang="da-DK" sz="1200" dirty="0" err="1" smtClean="0">
                  <a:solidFill>
                    <a:srgbClr val="000000"/>
                  </a:solidFill>
                </a:rPr>
                <a:t>SAM’s</a:t>
              </a:r>
              <a:r>
                <a:rPr lang="da-DK" sz="1200" dirty="0" smtClean="0">
                  <a:solidFill>
                    <a:srgbClr val="000000"/>
                  </a:solidFill>
                </a:rPr>
                <a:t> standardopgaver for den </a:t>
              </a:r>
              <a:r>
                <a:rPr lang="da-DK" sz="1200" dirty="0">
                  <a:solidFill>
                    <a:srgbClr val="000000"/>
                  </a:solidFill>
                </a:rPr>
                <a:t>enkelte kunde </a:t>
              </a:r>
              <a:r>
                <a:rPr lang="da-DK" sz="1200" dirty="0" smtClean="0">
                  <a:solidFill>
                    <a:srgbClr val="000000"/>
                  </a:solidFill>
                </a:rPr>
                <a:t>- fx opgavefrekvens, konteringsvejledning, brugerrettigheder i Navision </a:t>
              </a:r>
              <a:endParaRPr lang="da-DK" sz="1200" dirty="0">
                <a:solidFill>
                  <a:srgbClr val="000000"/>
                </a:solidFill>
              </a:endParaRPr>
            </a:p>
          </p:txBody>
        </p:sp>
        <p:sp>
          <p:nvSpPr>
            <p:cNvPr id="79" name="Ligebenet trekant 78"/>
            <p:cNvSpPr/>
            <p:nvPr/>
          </p:nvSpPr>
          <p:spPr bwMode="auto">
            <a:xfrm rot="5400000">
              <a:off x="4039961" y="5511250"/>
              <a:ext cx="884292" cy="228599"/>
            </a:xfrm>
            <a:prstGeom prst="triangle">
              <a:avLst/>
            </a:prstGeom>
            <a:solidFill>
              <a:srgbClr val="031D5C"/>
            </a:solidFill>
            <a:ln w="6350" cap="flat" cmpd="sng" algn="ctr">
              <a:solidFill>
                <a:srgbClr val="031D5C"/>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endParaRPr lang="da-DK" sz="2000" dirty="0" err="1" smtClean="0">
                <a:solidFill>
                  <a:srgbClr val="FFFFFF"/>
                </a:solidFill>
              </a:endParaRPr>
            </a:p>
          </p:txBody>
        </p:sp>
      </p:grpSp>
      <p:sp>
        <p:nvSpPr>
          <p:cNvPr id="108" name="Rektangel 107"/>
          <p:cNvSpPr/>
          <p:nvPr/>
        </p:nvSpPr>
        <p:spPr bwMode="auto">
          <a:xfrm>
            <a:off x="9237199" y="1440830"/>
            <a:ext cx="2032046" cy="287338"/>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r>
              <a:rPr lang="da-DK" sz="1400" b="1" dirty="0" smtClean="0">
                <a:solidFill>
                  <a:srgbClr val="FFFFFF"/>
                </a:solidFill>
              </a:rPr>
              <a:t>Segmentering</a:t>
            </a:r>
            <a:endParaRPr lang="da-DK" sz="1400" b="1" dirty="0">
              <a:solidFill>
                <a:srgbClr val="FFFFFF"/>
              </a:solidFill>
            </a:endParaRPr>
          </a:p>
        </p:txBody>
      </p:sp>
      <p:grpSp>
        <p:nvGrpSpPr>
          <p:cNvPr id="45" name="Gruppe 44"/>
          <p:cNvGrpSpPr/>
          <p:nvPr/>
        </p:nvGrpSpPr>
        <p:grpSpPr>
          <a:xfrm>
            <a:off x="9160668" y="2167568"/>
            <a:ext cx="2108577" cy="3228618"/>
            <a:chOff x="9160668" y="2167568"/>
            <a:chExt cx="2108577" cy="3228618"/>
          </a:xfrm>
        </p:grpSpPr>
        <p:grpSp>
          <p:nvGrpSpPr>
            <p:cNvPr id="41" name="Gruppe 40"/>
            <p:cNvGrpSpPr/>
            <p:nvPr/>
          </p:nvGrpSpPr>
          <p:grpSpPr>
            <a:xfrm>
              <a:off x="9160668" y="2167568"/>
              <a:ext cx="2108577" cy="900103"/>
              <a:chOff x="9164996" y="2167568"/>
              <a:chExt cx="2108577" cy="900103"/>
            </a:xfrm>
          </p:grpSpPr>
          <p:sp>
            <p:nvSpPr>
              <p:cNvPr id="115" name="Rektangel 114"/>
              <p:cNvSpPr/>
              <p:nvPr/>
            </p:nvSpPr>
            <p:spPr>
              <a:xfrm rot="16200000">
                <a:off x="8868803" y="2463761"/>
                <a:ext cx="900099" cy="307713"/>
              </a:xfrm>
              <a:prstGeom prst="rect">
                <a:avLst/>
              </a:prstGeom>
            </p:spPr>
            <p:txBody>
              <a:bodyPr wrap="square" lIns="0">
                <a:spAutoFit/>
              </a:bodyPr>
              <a:lstStyle/>
              <a:p>
                <a:r>
                  <a:rPr lang="da-DK" sz="1400" b="1" dirty="0" smtClean="0">
                    <a:solidFill>
                      <a:srgbClr val="000000"/>
                    </a:solidFill>
                  </a:rPr>
                  <a:t>Kreditor</a:t>
                </a:r>
                <a:endParaRPr lang="da-DK" sz="1400" b="1" dirty="0">
                  <a:solidFill>
                    <a:srgbClr val="000000"/>
                  </a:solidFill>
                </a:endParaRPr>
              </a:p>
            </p:txBody>
          </p:sp>
          <p:sp>
            <p:nvSpPr>
              <p:cNvPr id="130" name="Rektangel 129"/>
              <p:cNvSpPr/>
              <p:nvPr/>
            </p:nvSpPr>
            <p:spPr bwMode="auto">
              <a:xfrm rot="16200000">
                <a:off x="10036285" y="1830383"/>
                <a:ext cx="648073" cy="1826502"/>
              </a:xfrm>
              <a:prstGeom prst="rect">
                <a:avLst/>
              </a:prstGeom>
              <a:solidFill>
                <a:srgbClr val="002060"/>
              </a:solidFill>
              <a:ln w="6350" cap="flat" cmpd="sng" algn="ctr">
                <a:solidFill>
                  <a:srgbClr val="031D5C"/>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endParaRPr lang="da-DK" sz="2000" dirty="0" err="1" smtClean="0">
                  <a:solidFill>
                    <a:srgbClr val="FFFFFF"/>
                  </a:solidFill>
                </a:endParaRPr>
              </a:p>
            </p:txBody>
          </p:sp>
          <p:sp>
            <p:nvSpPr>
              <p:cNvPr id="131" name="Ellipse 130"/>
              <p:cNvSpPr/>
              <p:nvPr/>
            </p:nvSpPr>
            <p:spPr bwMode="auto">
              <a:xfrm>
                <a:off x="9586779" y="2491664"/>
                <a:ext cx="493447" cy="470354"/>
              </a:xfrm>
              <a:prstGeom prst="ellipse">
                <a:avLst/>
              </a:prstGeom>
              <a:noFill/>
              <a:ln w="6350" cap="flat" cmpd="sng" algn="ctr">
                <a:solidFill>
                  <a:srgbClr val="002060"/>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r>
                  <a:rPr lang="da-DK" sz="1600" b="1" dirty="0">
                    <a:solidFill>
                      <a:srgbClr val="FFFFFF"/>
                    </a:solidFill>
                  </a:rPr>
                  <a:t>A</a:t>
                </a:r>
                <a:endParaRPr lang="da-DK" sz="1600" b="1" dirty="0" smtClean="0">
                  <a:solidFill>
                    <a:srgbClr val="FFFFFF"/>
                  </a:solidFill>
                </a:endParaRPr>
              </a:p>
            </p:txBody>
          </p:sp>
          <p:sp>
            <p:nvSpPr>
              <p:cNvPr id="132" name="Ellipse 131"/>
              <p:cNvSpPr/>
              <p:nvPr/>
            </p:nvSpPr>
            <p:spPr bwMode="auto">
              <a:xfrm>
                <a:off x="10595962" y="2526598"/>
                <a:ext cx="493447" cy="470354"/>
              </a:xfrm>
              <a:prstGeom prst="ellipse">
                <a:avLst/>
              </a:prstGeom>
              <a:solidFill>
                <a:schemeClr val="bg1">
                  <a:lumMod val="85000"/>
                </a:schemeClr>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r>
                  <a:rPr lang="da-DK" sz="1600" b="1" dirty="0">
                    <a:solidFill>
                      <a:srgbClr val="000000"/>
                    </a:solidFill>
                  </a:rPr>
                  <a:t>B</a:t>
                </a:r>
                <a:endParaRPr lang="da-DK" sz="1600" b="1" dirty="0" smtClean="0">
                  <a:solidFill>
                    <a:srgbClr val="000000"/>
                  </a:solidFill>
                </a:endParaRPr>
              </a:p>
            </p:txBody>
          </p:sp>
          <p:cxnSp>
            <p:nvCxnSpPr>
              <p:cNvPr id="133" name="Lige forbindelse 132"/>
              <p:cNvCxnSpPr/>
              <p:nvPr/>
            </p:nvCxnSpPr>
            <p:spPr bwMode="auto">
              <a:xfrm flipV="1">
                <a:off x="10338094" y="2419682"/>
                <a:ext cx="0" cy="647989"/>
              </a:xfrm>
              <a:prstGeom prst="line">
                <a:avLst/>
              </a:prstGeom>
              <a:solidFill>
                <a:schemeClr val="accent1"/>
              </a:solidFill>
              <a:ln w="25400" cap="flat" cmpd="sng" algn="ctr">
                <a:solidFill>
                  <a:schemeClr val="bg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2" name="Gruppe 41"/>
            <p:cNvGrpSpPr/>
            <p:nvPr/>
          </p:nvGrpSpPr>
          <p:grpSpPr>
            <a:xfrm>
              <a:off x="9162247" y="3126680"/>
              <a:ext cx="2105419" cy="721927"/>
              <a:chOff x="9156341" y="3112783"/>
              <a:chExt cx="2105419" cy="721927"/>
            </a:xfrm>
          </p:grpSpPr>
          <p:sp>
            <p:nvSpPr>
              <p:cNvPr id="110" name="Rektangel 109"/>
              <p:cNvSpPr/>
              <p:nvPr/>
            </p:nvSpPr>
            <p:spPr>
              <a:xfrm rot="16200000">
                <a:off x="8952453" y="3316671"/>
                <a:ext cx="715489" cy="307713"/>
              </a:xfrm>
              <a:prstGeom prst="rect">
                <a:avLst/>
              </a:prstGeom>
            </p:spPr>
            <p:txBody>
              <a:bodyPr wrap="square" lIns="0">
                <a:spAutoFit/>
              </a:bodyPr>
              <a:lstStyle/>
              <a:p>
                <a:r>
                  <a:rPr lang="da-DK" sz="1400" b="1" dirty="0" smtClean="0">
                    <a:solidFill>
                      <a:srgbClr val="000000"/>
                    </a:solidFill>
                  </a:rPr>
                  <a:t>Debitor</a:t>
                </a:r>
                <a:endParaRPr lang="da-DK" sz="1600" b="1" dirty="0">
                  <a:solidFill>
                    <a:srgbClr val="000000"/>
                  </a:solidFill>
                </a:endParaRPr>
              </a:p>
            </p:txBody>
          </p:sp>
          <p:sp>
            <p:nvSpPr>
              <p:cNvPr id="111" name="Rektangel 110"/>
              <p:cNvSpPr/>
              <p:nvPr/>
            </p:nvSpPr>
            <p:spPr bwMode="auto">
              <a:xfrm rot="16200000">
                <a:off x="10024474" y="2591103"/>
                <a:ext cx="648073" cy="1826499"/>
              </a:xfrm>
              <a:prstGeom prst="rect">
                <a:avLst/>
              </a:prstGeom>
              <a:solidFill>
                <a:srgbClr val="002060"/>
              </a:solidFill>
              <a:ln w="6350" cap="flat" cmpd="sng" algn="ctr">
                <a:solidFill>
                  <a:srgbClr val="031D5C"/>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endParaRPr lang="da-DK" sz="2000" dirty="0" err="1" smtClean="0">
                  <a:solidFill>
                    <a:srgbClr val="FFFFFF"/>
                  </a:solidFill>
                </a:endParaRPr>
              </a:p>
            </p:txBody>
          </p:sp>
          <p:sp>
            <p:nvSpPr>
              <p:cNvPr id="113" name="Ellipse 112"/>
              <p:cNvSpPr/>
              <p:nvPr/>
            </p:nvSpPr>
            <p:spPr bwMode="auto">
              <a:xfrm>
                <a:off x="9569572" y="3252327"/>
                <a:ext cx="493449" cy="470353"/>
              </a:xfrm>
              <a:prstGeom prst="ellipse">
                <a:avLst/>
              </a:prstGeom>
              <a:solidFill>
                <a:schemeClr val="bg1">
                  <a:lumMod val="85000"/>
                </a:schemeClr>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r>
                  <a:rPr lang="da-DK" sz="1600" b="1" dirty="0" smtClean="0">
                    <a:solidFill>
                      <a:srgbClr val="000000"/>
                    </a:solidFill>
                  </a:rPr>
                  <a:t>A</a:t>
                </a:r>
              </a:p>
            </p:txBody>
          </p:sp>
          <p:sp>
            <p:nvSpPr>
              <p:cNvPr id="114" name="Ellipse 113"/>
              <p:cNvSpPr/>
              <p:nvPr/>
            </p:nvSpPr>
            <p:spPr bwMode="auto">
              <a:xfrm>
                <a:off x="10661263" y="3282683"/>
                <a:ext cx="493448" cy="470353"/>
              </a:xfrm>
              <a:prstGeom prst="ellipse">
                <a:avLst/>
              </a:prstGeom>
              <a:noFill/>
              <a:ln w="6350" cap="flat" cmpd="sng" algn="ctr">
                <a:solidFill>
                  <a:srgbClr val="002060"/>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r>
                  <a:rPr lang="da-DK" sz="1600" b="1" dirty="0">
                    <a:solidFill>
                      <a:srgbClr val="FFFFFF"/>
                    </a:solidFill>
                  </a:rPr>
                  <a:t>B</a:t>
                </a:r>
                <a:endParaRPr lang="da-DK" sz="1600" b="1" dirty="0" smtClean="0">
                  <a:solidFill>
                    <a:srgbClr val="FFFFFF"/>
                  </a:solidFill>
                </a:endParaRPr>
              </a:p>
            </p:txBody>
          </p:sp>
          <p:cxnSp>
            <p:nvCxnSpPr>
              <p:cNvPr id="161" name="Lige forbindelse 160"/>
              <p:cNvCxnSpPr/>
              <p:nvPr/>
            </p:nvCxnSpPr>
            <p:spPr bwMode="auto">
              <a:xfrm flipV="1">
                <a:off x="10338094" y="3186721"/>
                <a:ext cx="0" cy="647989"/>
              </a:xfrm>
              <a:prstGeom prst="line">
                <a:avLst/>
              </a:prstGeom>
              <a:solidFill>
                <a:schemeClr val="accent1"/>
              </a:solidFill>
              <a:ln w="25400" cap="flat" cmpd="sng" algn="ctr">
                <a:solidFill>
                  <a:schemeClr val="bg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3" name="Gruppe 42"/>
            <p:cNvGrpSpPr/>
            <p:nvPr/>
          </p:nvGrpSpPr>
          <p:grpSpPr>
            <a:xfrm>
              <a:off x="9163761" y="3907616"/>
              <a:ext cx="2102390" cy="726948"/>
              <a:chOff x="9156340" y="3926188"/>
              <a:chExt cx="2102390" cy="726948"/>
            </a:xfrm>
          </p:grpSpPr>
          <p:sp>
            <p:nvSpPr>
              <p:cNvPr id="117" name="Rektangel 116"/>
              <p:cNvSpPr/>
              <p:nvPr/>
            </p:nvSpPr>
            <p:spPr>
              <a:xfrm rot="16200000">
                <a:off x="8949086" y="4133442"/>
                <a:ext cx="722221" cy="307713"/>
              </a:xfrm>
              <a:prstGeom prst="rect">
                <a:avLst/>
              </a:prstGeom>
            </p:spPr>
            <p:txBody>
              <a:bodyPr wrap="square" lIns="0">
                <a:spAutoFit/>
              </a:bodyPr>
              <a:lstStyle/>
              <a:p>
                <a:r>
                  <a:rPr lang="da-DK" sz="1400" b="1" dirty="0" smtClean="0">
                    <a:solidFill>
                      <a:srgbClr val="000000"/>
                    </a:solidFill>
                  </a:rPr>
                  <a:t>Finans</a:t>
                </a:r>
                <a:endParaRPr lang="da-DK" sz="1400" b="1" dirty="0">
                  <a:solidFill>
                    <a:srgbClr val="000000"/>
                  </a:solidFill>
                </a:endParaRPr>
              </a:p>
            </p:txBody>
          </p:sp>
          <p:sp>
            <p:nvSpPr>
              <p:cNvPr id="125" name="Rektangel 124"/>
              <p:cNvSpPr/>
              <p:nvPr/>
            </p:nvSpPr>
            <p:spPr bwMode="auto">
              <a:xfrm rot="16200000">
                <a:off x="10021443" y="3411125"/>
                <a:ext cx="648073" cy="1826501"/>
              </a:xfrm>
              <a:prstGeom prst="rect">
                <a:avLst/>
              </a:prstGeom>
              <a:solidFill>
                <a:srgbClr val="002060"/>
              </a:solidFill>
              <a:ln w="6350" cap="flat" cmpd="sng" algn="ctr">
                <a:solidFill>
                  <a:srgbClr val="031D5C"/>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endParaRPr lang="da-DK" sz="2000" dirty="0" err="1" smtClean="0">
                  <a:solidFill>
                    <a:srgbClr val="FFFFFF"/>
                  </a:solidFill>
                </a:endParaRPr>
              </a:p>
            </p:txBody>
          </p:sp>
          <p:sp>
            <p:nvSpPr>
              <p:cNvPr id="126" name="Ellipse 125"/>
              <p:cNvSpPr/>
              <p:nvPr/>
            </p:nvSpPr>
            <p:spPr bwMode="auto">
              <a:xfrm>
                <a:off x="9607793" y="4072407"/>
                <a:ext cx="493448" cy="470353"/>
              </a:xfrm>
              <a:prstGeom prst="ellipse">
                <a:avLst/>
              </a:prstGeom>
              <a:noFill/>
              <a:ln w="6350" cap="flat" cmpd="sng" algn="ctr">
                <a:solidFill>
                  <a:srgbClr val="002060"/>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r>
                  <a:rPr lang="da-DK" sz="1600" b="1" dirty="0">
                    <a:solidFill>
                      <a:srgbClr val="FFFFFF"/>
                    </a:solidFill>
                  </a:rPr>
                  <a:t>A</a:t>
                </a:r>
                <a:endParaRPr lang="da-DK" sz="1600" b="1" dirty="0" smtClean="0">
                  <a:solidFill>
                    <a:srgbClr val="FFFFFF"/>
                  </a:solidFill>
                </a:endParaRPr>
              </a:p>
            </p:txBody>
          </p:sp>
          <p:sp>
            <p:nvSpPr>
              <p:cNvPr id="127" name="Ellipse 126"/>
              <p:cNvSpPr/>
              <p:nvPr/>
            </p:nvSpPr>
            <p:spPr bwMode="auto">
              <a:xfrm>
                <a:off x="10658229" y="4110775"/>
                <a:ext cx="493448" cy="470353"/>
              </a:xfrm>
              <a:prstGeom prst="ellipse">
                <a:avLst/>
              </a:prstGeom>
              <a:solidFill>
                <a:schemeClr val="bg1">
                  <a:lumMod val="85000"/>
                </a:schemeClr>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r>
                  <a:rPr lang="da-DK" sz="1600" b="1" dirty="0">
                    <a:solidFill>
                      <a:srgbClr val="000000"/>
                    </a:solidFill>
                  </a:rPr>
                  <a:t>B</a:t>
                </a:r>
                <a:endParaRPr lang="da-DK" sz="1600" b="1" dirty="0" smtClean="0">
                  <a:solidFill>
                    <a:srgbClr val="000000"/>
                  </a:solidFill>
                </a:endParaRPr>
              </a:p>
            </p:txBody>
          </p:sp>
          <p:cxnSp>
            <p:nvCxnSpPr>
              <p:cNvPr id="162" name="Lige forbindelse 161"/>
              <p:cNvCxnSpPr/>
              <p:nvPr/>
            </p:nvCxnSpPr>
            <p:spPr bwMode="auto">
              <a:xfrm flipV="1">
                <a:off x="10338094" y="4005147"/>
                <a:ext cx="0" cy="647989"/>
              </a:xfrm>
              <a:prstGeom prst="line">
                <a:avLst/>
              </a:prstGeom>
              <a:solidFill>
                <a:schemeClr val="accent1"/>
              </a:solidFill>
              <a:ln w="25400" cap="flat" cmpd="sng" algn="ctr">
                <a:solidFill>
                  <a:schemeClr val="bg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4" name="Gruppe 43"/>
            <p:cNvGrpSpPr/>
            <p:nvPr/>
          </p:nvGrpSpPr>
          <p:grpSpPr>
            <a:xfrm>
              <a:off x="9163761" y="4693573"/>
              <a:ext cx="2102391" cy="702613"/>
              <a:chOff x="9156341" y="4693573"/>
              <a:chExt cx="2102391" cy="702613"/>
            </a:xfrm>
          </p:grpSpPr>
          <p:sp>
            <p:nvSpPr>
              <p:cNvPr id="120" name="Rektangel 119"/>
              <p:cNvSpPr/>
              <p:nvPr/>
            </p:nvSpPr>
            <p:spPr>
              <a:xfrm rot="16200000">
                <a:off x="8958891" y="4891023"/>
                <a:ext cx="702613" cy="307713"/>
              </a:xfrm>
              <a:prstGeom prst="rect">
                <a:avLst/>
              </a:prstGeom>
            </p:spPr>
            <p:txBody>
              <a:bodyPr wrap="square" lIns="0">
                <a:spAutoFit/>
              </a:bodyPr>
              <a:lstStyle/>
              <a:p>
                <a:r>
                  <a:rPr lang="da-DK" sz="1400" b="1" dirty="0" smtClean="0">
                    <a:solidFill>
                      <a:srgbClr val="000000"/>
                    </a:solidFill>
                  </a:rPr>
                  <a:t>Anlæg</a:t>
                </a:r>
                <a:endParaRPr lang="da-DK" sz="1400" b="1" dirty="0">
                  <a:solidFill>
                    <a:srgbClr val="000000"/>
                  </a:solidFill>
                </a:endParaRPr>
              </a:p>
            </p:txBody>
          </p:sp>
          <p:sp>
            <p:nvSpPr>
              <p:cNvPr id="121" name="Rektangel 120"/>
              <p:cNvSpPr/>
              <p:nvPr/>
            </p:nvSpPr>
            <p:spPr bwMode="auto">
              <a:xfrm rot="16200000">
                <a:off x="10021445" y="4158900"/>
                <a:ext cx="648073" cy="1826500"/>
              </a:xfrm>
              <a:prstGeom prst="rect">
                <a:avLst/>
              </a:prstGeom>
              <a:solidFill>
                <a:srgbClr val="002060"/>
              </a:solidFill>
              <a:ln w="6350" cap="flat" cmpd="sng" algn="ctr">
                <a:solidFill>
                  <a:srgbClr val="031D5C"/>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endParaRPr lang="da-DK" sz="2000" dirty="0" err="1" smtClean="0">
                  <a:solidFill>
                    <a:srgbClr val="FFFFFF"/>
                  </a:solidFill>
                </a:endParaRPr>
              </a:p>
            </p:txBody>
          </p:sp>
          <p:sp>
            <p:nvSpPr>
              <p:cNvPr id="122" name="Ellipse 121"/>
              <p:cNvSpPr/>
              <p:nvPr/>
            </p:nvSpPr>
            <p:spPr bwMode="auto">
              <a:xfrm>
                <a:off x="9607796" y="4820181"/>
                <a:ext cx="493448" cy="470353"/>
              </a:xfrm>
              <a:prstGeom prst="ellipse">
                <a:avLst/>
              </a:prstGeom>
              <a:noFill/>
              <a:ln w="6350" cap="flat" cmpd="sng" algn="ctr">
                <a:solidFill>
                  <a:srgbClr val="002060"/>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r>
                  <a:rPr lang="da-DK" sz="1600" b="1" dirty="0">
                    <a:solidFill>
                      <a:srgbClr val="FFFFFF"/>
                    </a:solidFill>
                  </a:rPr>
                  <a:t>A</a:t>
                </a:r>
                <a:endParaRPr lang="da-DK" sz="1600" b="1" dirty="0" smtClean="0">
                  <a:solidFill>
                    <a:srgbClr val="FFFFFF"/>
                  </a:solidFill>
                </a:endParaRPr>
              </a:p>
            </p:txBody>
          </p:sp>
          <p:sp>
            <p:nvSpPr>
              <p:cNvPr id="123" name="Ellipse 122"/>
              <p:cNvSpPr/>
              <p:nvPr/>
            </p:nvSpPr>
            <p:spPr bwMode="auto">
              <a:xfrm>
                <a:off x="10658232" y="4820181"/>
                <a:ext cx="493448" cy="470353"/>
              </a:xfrm>
              <a:prstGeom prst="ellipse">
                <a:avLst/>
              </a:prstGeom>
              <a:solidFill>
                <a:schemeClr val="bg1">
                  <a:lumMod val="85000"/>
                </a:schemeClr>
              </a:solidFill>
              <a:ln w="6350" cap="flat" cmpd="sng" algn="ctr">
                <a:solidFill>
                  <a:schemeClr val="tx2"/>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r>
                  <a:rPr lang="da-DK" sz="1600" b="1" dirty="0">
                    <a:solidFill>
                      <a:srgbClr val="000000"/>
                    </a:solidFill>
                  </a:rPr>
                  <a:t>B</a:t>
                </a:r>
                <a:endParaRPr lang="da-DK" sz="1600" b="1" dirty="0" smtClean="0">
                  <a:solidFill>
                    <a:srgbClr val="000000"/>
                  </a:solidFill>
                </a:endParaRPr>
              </a:p>
            </p:txBody>
          </p:sp>
          <p:cxnSp>
            <p:nvCxnSpPr>
              <p:cNvPr id="164" name="Lige forbindelse 163"/>
              <p:cNvCxnSpPr/>
              <p:nvPr/>
            </p:nvCxnSpPr>
            <p:spPr bwMode="auto">
              <a:xfrm flipV="1">
                <a:off x="10338094" y="4725185"/>
                <a:ext cx="0" cy="647989"/>
              </a:xfrm>
              <a:prstGeom prst="line">
                <a:avLst/>
              </a:prstGeom>
              <a:solidFill>
                <a:schemeClr val="accent1"/>
              </a:solidFill>
              <a:ln w="25400" cap="flat" cmpd="sng" algn="ctr">
                <a:solidFill>
                  <a:schemeClr val="bg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1422240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Ansvarsdeling mellem kunder og SAM i </a:t>
            </a:r>
            <a:r>
              <a:rPr lang="da-DK" dirty="0" err="1" smtClean="0"/>
              <a:t>fht</a:t>
            </a:r>
            <a:r>
              <a:rPr lang="da-DK" dirty="0" smtClean="0"/>
              <a:t>. Rigsrevisionen</a:t>
            </a:r>
            <a:endParaRPr lang="da-DK" dirty="0"/>
          </a:p>
        </p:txBody>
      </p:sp>
      <p:sp>
        <p:nvSpPr>
          <p:cNvPr id="4" name="Pladsholder til diasnummer 3"/>
          <p:cNvSpPr>
            <a:spLocks noGrp="1"/>
          </p:cNvSpPr>
          <p:nvPr>
            <p:ph type="sldNum" sz="quarter" idx="12"/>
          </p:nvPr>
        </p:nvSpPr>
        <p:spPr/>
        <p:txBody>
          <a:bodyPr/>
          <a:lstStyle/>
          <a:p>
            <a:fld id="{80AE25ED-097C-4BDC-A7CE-FA97BD9CA3B5}" type="slidenum">
              <a:rPr lang="da-DK" smtClean="0"/>
              <a:pPr/>
              <a:t>7</a:t>
            </a:fld>
            <a:endParaRPr lang="da-DK" dirty="0"/>
          </a:p>
        </p:txBody>
      </p:sp>
      <p:grpSp>
        <p:nvGrpSpPr>
          <p:cNvPr id="7" name="Gruppe 6"/>
          <p:cNvGrpSpPr/>
          <p:nvPr/>
        </p:nvGrpSpPr>
        <p:grpSpPr>
          <a:xfrm>
            <a:off x="701675" y="1736812"/>
            <a:ext cx="4386213" cy="3924436"/>
            <a:chOff x="701675" y="1556792"/>
            <a:chExt cx="4386213" cy="3924436"/>
          </a:xfrm>
        </p:grpSpPr>
        <p:sp>
          <p:nvSpPr>
            <p:cNvPr id="6" name="Tekstboks 5"/>
            <p:cNvSpPr txBox="1"/>
            <p:nvPr/>
          </p:nvSpPr>
          <p:spPr>
            <a:xfrm>
              <a:off x="701675" y="1556792"/>
              <a:ext cx="4386213" cy="535414"/>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defPPr>
                <a:defRPr lang="en-GB"/>
              </a:defPPr>
              <a:lvl1pPr marL="0" marR="0" indent="0" algn="ctr" defTabSz="914400" eaLnBrk="1" latinLnBrk="0" hangingPunct="1">
                <a:lnSpc>
                  <a:spcPct val="100000"/>
                </a:lnSpc>
                <a:spcBef>
                  <a:spcPts val="1100"/>
                </a:spcBef>
                <a:buClrTx/>
                <a:buSzTx/>
                <a:buFontTx/>
                <a:buNone/>
                <a:tabLst/>
                <a:defRPr kumimoji="0" sz="1200" b="1" i="0" u="none" strike="noStrike" cap="none" normalizeH="0" baseline="0">
                  <a:ln>
                    <a:noFill/>
                  </a:ln>
                  <a:solidFill>
                    <a:schemeClr val="bg1"/>
                  </a:solidFill>
                  <a:effectLst/>
                </a:defRPr>
              </a:lvl1pPr>
            </a:lstStyle>
            <a:p>
              <a:r>
                <a:rPr lang="da-DK" dirty="0" smtClean="0">
                  <a:solidFill>
                    <a:srgbClr val="FFFFFF"/>
                  </a:solidFill>
                </a:rPr>
                <a:t>Model der arbejdes hen imod</a:t>
              </a:r>
              <a:endParaRPr lang="da-DK" dirty="0">
                <a:solidFill>
                  <a:srgbClr val="FFFFFF"/>
                </a:solidFill>
              </a:endParaRPr>
            </a:p>
          </p:txBody>
        </p:sp>
        <p:sp>
          <p:nvSpPr>
            <p:cNvPr id="8" name="Rektangel 7"/>
            <p:cNvSpPr/>
            <p:nvPr/>
          </p:nvSpPr>
          <p:spPr bwMode="auto">
            <a:xfrm>
              <a:off x="702667" y="2276872"/>
              <a:ext cx="4385221" cy="3204356"/>
            </a:xfrm>
            <a:prstGeom prst="rect">
              <a:avLst/>
            </a:prstGeom>
            <a:noFill/>
            <a:ln w="6350" cap="flat" cmpd="sng" algn="ctr">
              <a:solidFill>
                <a:schemeClr val="tx2"/>
              </a:solidFill>
              <a:prstDash val="solid"/>
              <a:round/>
              <a:headEnd type="none" w="med" len="med"/>
              <a:tailEnd type="none" w="med" len="med"/>
            </a:ln>
            <a:effectLst/>
            <a:extLst/>
          </p:spPr>
          <p:txBody>
            <a:bodyPr vert="horz" wrap="square" lIns="90000" tIns="252000" rIns="90000" bIns="46800" numCol="1" rtlCol="0" anchor="t" anchorCtr="0" compatLnSpc="1">
              <a:prstTxWarp prst="textNoShape">
                <a:avLst/>
              </a:prstTxWarp>
            </a:bodyPr>
            <a:lstStyle/>
            <a:p>
              <a:pPr marL="342900" indent="-342900">
                <a:lnSpc>
                  <a:spcPct val="100000"/>
                </a:lnSpc>
                <a:spcBef>
                  <a:spcPts val="1100"/>
                </a:spcBef>
                <a:buFont typeface="Arial" panose="020B0604020202020204" pitchFamily="34" charset="0"/>
                <a:buChar char="•"/>
              </a:pPr>
              <a:r>
                <a:rPr lang="da-DK" sz="1600" dirty="0">
                  <a:solidFill>
                    <a:srgbClr val="000000"/>
                  </a:solidFill>
                </a:rPr>
                <a:t>Ressortoverdragelse af opgaver indebærer ligeledes tilsynsansvaret herfor</a:t>
              </a:r>
            </a:p>
            <a:p>
              <a:pPr marL="342900" indent="-342900">
                <a:lnSpc>
                  <a:spcPct val="100000"/>
                </a:lnSpc>
                <a:spcBef>
                  <a:spcPts val="1100"/>
                </a:spcBef>
                <a:buFont typeface="Arial" panose="020B0604020202020204" pitchFamily="34" charset="0"/>
                <a:buChar char="•"/>
              </a:pPr>
              <a:r>
                <a:rPr lang="da-DK" sz="1600" dirty="0">
                  <a:solidFill>
                    <a:srgbClr val="000000"/>
                  </a:solidFill>
                </a:rPr>
                <a:t>Klarhed fra Rigsrevisionen i revisionsafrapporteringen ift. ministeransvaret</a:t>
              </a:r>
            </a:p>
            <a:p>
              <a:pPr marL="342900" indent="-342900">
                <a:lnSpc>
                  <a:spcPct val="100000"/>
                </a:lnSpc>
                <a:spcBef>
                  <a:spcPts val="1100"/>
                </a:spcBef>
                <a:buFont typeface="Arial" panose="020B0604020202020204" pitchFamily="34" charset="0"/>
                <a:buChar char="•"/>
              </a:pPr>
              <a:r>
                <a:rPr lang="da-DK" sz="1600" dirty="0">
                  <a:solidFill>
                    <a:srgbClr val="000000"/>
                  </a:solidFill>
                </a:rPr>
                <a:t>Klarhed om forpligtelser i kunde/leverandørrelationen ift. Rigsrevisionens afrapportering</a:t>
              </a:r>
            </a:p>
          </p:txBody>
        </p:sp>
      </p:grpSp>
      <p:grpSp>
        <p:nvGrpSpPr>
          <p:cNvPr id="11" name="Gruppe 10"/>
          <p:cNvGrpSpPr/>
          <p:nvPr/>
        </p:nvGrpSpPr>
        <p:grpSpPr>
          <a:xfrm>
            <a:off x="7104112" y="1736812"/>
            <a:ext cx="4386213" cy="3924436"/>
            <a:chOff x="7254403" y="1556792"/>
            <a:chExt cx="4386213" cy="3924436"/>
          </a:xfrm>
        </p:grpSpPr>
        <p:sp>
          <p:nvSpPr>
            <p:cNvPr id="9" name="Tekstboks 8"/>
            <p:cNvSpPr txBox="1"/>
            <p:nvPr/>
          </p:nvSpPr>
          <p:spPr>
            <a:xfrm>
              <a:off x="7254403" y="1556792"/>
              <a:ext cx="4386213" cy="535414"/>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defPPr>
                <a:defRPr lang="en-GB"/>
              </a:defPPr>
              <a:lvl1pPr marL="0" marR="0" indent="0" algn="ctr" defTabSz="914400" eaLnBrk="1" latinLnBrk="0" hangingPunct="1">
                <a:lnSpc>
                  <a:spcPct val="100000"/>
                </a:lnSpc>
                <a:spcBef>
                  <a:spcPts val="1100"/>
                </a:spcBef>
                <a:buClrTx/>
                <a:buSzTx/>
                <a:buFontTx/>
                <a:buNone/>
                <a:tabLst/>
                <a:defRPr kumimoji="0" sz="1200" b="1" i="0" u="none" strike="noStrike" cap="none" normalizeH="0" baseline="0">
                  <a:ln>
                    <a:noFill/>
                  </a:ln>
                  <a:solidFill>
                    <a:schemeClr val="bg1"/>
                  </a:solidFill>
                  <a:effectLst/>
                </a:defRPr>
              </a:lvl1pPr>
            </a:lstStyle>
            <a:p>
              <a:r>
                <a:rPr lang="da-DK" dirty="0" smtClean="0">
                  <a:solidFill>
                    <a:srgbClr val="FFFFFF"/>
                  </a:solidFill>
                </a:rPr>
                <a:t>Den videre proces</a:t>
              </a:r>
              <a:endParaRPr lang="da-DK" dirty="0">
                <a:solidFill>
                  <a:srgbClr val="FFFFFF"/>
                </a:solidFill>
              </a:endParaRPr>
            </a:p>
          </p:txBody>
        </p:sp>
        <p:sp>
          <p:nvSpPr>
            <p:cNvPr id="10" name="Rektangel 9"/>
            <p:cNvSpPr/>
            <p:nvPr/>
          </p:nvSpPr>
          <p:spPr bwMode="auto">
            <a:xfrm>
              <a:off x="7255395" y="2276872"/>
              <a:ext cx="4385221" cy="3204356"/>
            </a:xfrm>
            <a:prstGeom prst="rect">
              <a:avLst/>
            </a:prstGeom>
            <a:noFill/>
            <a:ln w="6350" cap="flat" cmpd="sng" algn="ctr">
              <a:solidFill>
                <a:schemeClr val="tx2"/>
              </a:solidFill>
              <a:prstDash val="solid"/>
              <a:round/>
              <a:headEnd type="none" w="med" len="med"/>
              <a:tailEnd type="none" w="med" len="med"/>
            </a:ln>
            <a:effectLst/>
            <a:extLst/>
          </p:spPr>
          <p:txBody>
            <a:bodyPr vert="horz" wrap="square" lIns="90000" tIns="252000" rIns="90000" bIns="46800" numCol="1" rtlCol="0" anchor="t" anchorCtr="0" compatLnSpc="1">
              <a:prstTxWarp prst="textNoShape">
                <a:avLst/>
              </a:prstTxWarp>
            </a:bodyPr>
            <a:lstStyle/>
            <a:p>
              <a:pPr marL="342900" indent="-342900">
                <a:lnSpc>
                  <a:spcPct val="100000"/>
                </a:lnSpc>
                <a:spcBef>
                  <a:spcPts val="1100"/>
                </a:spcBef>
                <a:buFont typeface="Arial" panose="020B0604020202020204" pitchFamily="34" charset="0"/>
                <a:buChar char="•"/>
              </a:pPr>
              <a:r>
                <a:rPr lang="da-DK" sz="1600" dirty="0">
                  <a:solidFill>
                    <a:srgbClr val="000000"/>
                  </a:solidFill>
                </a:rPr>
                <a:t>Nedsættelse af arbejdsgruppe med </a:t>
              </a:r>
              <a:r>
                <a:rPr lang="da-DK" sz="1600" dirty="0" err="1">
                  <a:solidFill>
                    <a:srgbClr val="000000"/>
                  </a:solidFill>
                </a:rPr>
                <a:t>SAMs</a:t>
              </a:r>
              <a:r>
                <a:rPr lang="da-DK" sz="1600" dirty="0">
                  <a:solidFill>
                    <a:srgbClr val="000000"/>
                  </a:solidFill>
                </a:rPr>
                <a:t> kunder</a:t>
              </a:r>
            </a:p>
            <a:p>
              <a:pPr marL="342900" indent="-342900">
                <a:lnSpc>
                  <a:spcPct val="100000"/>
                </a:lnSpc>
                <a:spcBef>
                  <a:spcPts val="1100"/>
                </a:spcBef>
                <a:buFont typeface="Arial" panose="020B0604020202020204" pitchFamily="34" charset="0"/>
                <a:buChar char="•"/>
              </a:pPr>
              <a:r>
                <a:rPr lang="da-DK" sz="1600" dirty="0">
                  <a:solidFill>
                    <a:srgbClr val="000000"/>
                  </a:solidFill>
                </a:rPr>
                <a:t>Afklaring af de kongelige resolutioners indhold</a:t>
              </a:r>
            </a:p>
            <a:p>
              <a:pPr marL="342900" indent="-342900">
                <a:lnSpc>
                  <a:spcPct val="100000"/>
                </a:lnSpc>
                <a:spcBef>
                  <a:spcPts val="1100"/>
                </a:spcBef>
                <a:buFont typeface="Arial" panose="020B0604020202020204" pitchFamily="34" charset="0"/>
                <a:buChar char="•"/>
              </a:pPr>
              <a:r>
                <a:rPr lang="da-DK" sz="1600" dirty="0">
                  <a:solidFill>
                    <a:srgbClr val="000000"/>
                  </a:solidFill>
                </a:rPr>
                <a:t>Klarlægning af kunde/leverandørforholdets forpligtelser ved Finansministeriets Kontor for revision og tilsyns mellemkomst</a:t>
              </a:r>
            </a:p>
            <a:p>
              <a:pPr marL="342900" indent="-342900">
                <a:lnSpc>
                  <a:spcPct val="100000"/>
                </a:lnSpc>
                <a:spcBef>
                  <a:spcPts val="1100"/>
                </a:spcBef>
                <a:buFont typeface="Arial" panose="020B0604020202020204" pitchFamily="34" charset="0"/>
                <a:buChar char="•"/>
              </a:pPr>
              <a:r>
                <a:rPr lang="da-DK" sz="1600" dirty="0">
                  <a:solidFill>
                    <a:srgbClr val="000000"/>
                  </a:solidFill>
                </a:rPr>
                <a:t>Sikring af tilslutning fra Rigsrevisionen til </a:t>
              </a:r>
              <a:r>
                <a:rPr lang="da-DK" sz="1600" dirty="0" smtClean="0">
                  <a:solidFill>
                    <a:srgbClr val="000000"/>
                  </a:solidFill>
                </a:rPr>
                <a:t>modellen</a:t>
              </a:r>
              <a:endParaRPr lang="da-DK" sz="1600" dirty="0">
                <a:solidFill>
                  <a:srgbClr val="000000"/>
                </a:solidFill>
              </a:endParaRPr>
            </a:p>
          </p:txBody>
        </p:sp>
      </p:grpSp>
      <p:sp>
        <p:nvSpPr>
          <p:cNvPr id="12" name="Ligebenet trekant 11"/>
          <p:cNvSpPr/>
          <p:nvPr/>
        </p:nvSpPr>
        <p:spPr bwMode="auto">
          <a:xfrm rot="5400000">
            <a:off x="5231904" y="3591018"/>
            <a:ext cx="1728192" cy="216024"/>
          </a:xfrm>
          <a:prstGeom prst="triangle">
            <a:avLst/>
          </a:prstGeom>
          <a:solidFill>
            <a:srgbClr val="031D5C"/>
          </a:solidFill>
          <a:ln w="6350" cap="flat" cmpd="sng" algn="ctr">
            <a:solidFill>
              <a:srgbClr val="031D5C"/>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endParaRPr lang="da-DK" sz="2000" dirty="0" err="1" smtClean="0">
              <a:solidFill>
                <a:srgbClr val="FFFFFF"/>
              </a:solidFill>
            </a:endParaRPr>
          </a:p>
        </p:txBody>
      </p:sp>
    </p:spTree>
    <p:extLst>
      <p:ext uri="{BB962C8B-B14F-4D97-AF65-F5344CB8AC3E}">
        <p14:creationId xmlns:p14="http://schemas.microsoft.com/office/powerpoint/2010/main" val="3429737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xmlns="" id="{979B3E3C-8836-4729-AB6B-E2BA177A281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07" b="107"/>
          <a:stretch>
            <a:fillRect/>
          </a:stretch>
        </p:blipFill>
        <p:spPr/>
      </p:pic>
      <p:sp>
        <p:nvSpPr>
          <p:cNvPr id="10" name="Text Placeholder 9">
            <a:extLst>
              <a:ext uri="{FF2B5EF4-FFF2-40B4-BE49-F238E27FC236}">
                <a16:creationId xmlns:a16="http://schemas.microsoft.com/office/drawing/2014/main" xmlns="" id="{BBA96740-3A13-45FF-837D-C55B8C28931E}"/>
              </a:ext>
            </a:extLst>
          </p:cNvPr>
          <p:cNvSpPr>
            <a:spLocks noGrp="1"/>
          </p:cNvSpPr>
          <p:nvPr>
            <p:ph type="body" sz="quarter" idx="11"/>
          </p:nvPr>
        </p:nvSpPr>
        <p:spPr/>
        <p:txBody>
          <a:bodyPr/>
          <a:lstStyle/>
          <a:p>
            <a:r>
              <a:rPr lang="da-DK" dirty="0" smtClean="0"/>
              <a:t>Oktober 2018</a:t>
            </a:r>
            <a:endParaRPr lang="da-DK" dirty="0"/>
          </a:p>
        </p:txBody>
      </p:sp>
      <p:sp>
        <p:nvSpPr>
          <p:cNvPr id="8" name="Title 7">
            <a:extLst>
              <a:ext uri="{FF2B5EF4-FFF2-40B4-BE49-F238E27FC236}">
                <a16:creationId xmlns:a16="http://schemas.microsoft.com/office/drawing/2014/main" xmlns="" id="{D2A49ACD-9EB4-4AB9-9D6F-4E5C3E8E8536}"/>
              </a:ext>
            </a:extLst>
          </p:cNvPr>
          <p:cNvSpPr>
            <a:spLocks noGrp="1"/>
          </p:cNvSpPr>
          <p:nvPr>
            <p:ph type="title"/>
          </p:nvPr>
        </p:nvSpPr>
        <p:spPr>
          <a:xfrm>
            <a:off x="701676" y="1296562"/>
            <a:ext cx="5201868" cy="1340349"/>
          </a:xfrm>
        </p:spPr>
        <p:txBody>
          <a:bodyPr>
            <a:normAutofit/>
          </a:bodyPr>
          <a:lstStyle/>
          <a:p>
            <a:r>
              <a:rPr lang="da-DK" sz="3200" dirty="0" smtClean="0"/>
              <a:t>Præsentation af den nye Regnskabserklæring</a:t>
            </a:r>
            <a:br>
              <a:rPr lang="da-DK" sz="3200" dirty="0" smtClean="0"/>
            </a:br>
            <a:r>
              <a:rPr lang="da-DK" sz="1800" dirty="0" smtClean="0"/>
              <a:t>SKS team, ved Michael Pedersen</a:t>
            </a:r>
            <a:endParaRPr lang="da-DK" sz="1800" dirty="0"/>
          </a:p>
        </p:txBody>
      </p:sp>
      <p:sp>
        <p:nvSpPr>
          <p:cNvPr id="11" name="Text Placeholder 10">
            <a:extLst>
              <a:ext uri="{FF2B5EF4-FFF2-40B4-BE49-F238E27FC236}">
                <a16:creationId xmlns:a16="http://schemas.microsoft.com/office/drawing/2014/main" xmlns="" id="{CC002FDF-6900-4D8B-A522-5550B4FA46D3}"/>
              </a:ext>
            </a:extLst>
          </p:cNvPr>
          <p:cNvSpPr>
            <a:spLocks noGrp="1"/>
          </p:cNvSpPr>
          <p:nvPr>
            <p:ph type="body" sz="quarter" idx="14"/>
          </p:nvPr>
        </p:nvSpPr>
        <p:spPr/>
        <p:txBody>
          <a:bodyPr/>
          <a:lstStyle/>
          <a:p>
            <a:endParaRPr lang="da-DK" dirty="0"/>
          </a:p>
        </p:txBody>
      </p:sp>
    </p:spTree>
    <p:extLst>
      <p:ext uri="{BB962C8B-B14F-4D97-AF65-F5344CB8AC3E}">
        <p14:creationId xmlns:p14="http://schemas.microsoft.com/office/powerpoint/2010/main" val="1880129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ext uri="{D42A27DB-BD31-4B8C-83A1-F6EECF244321}">
                <p14:modId xmlns:p14="http://schemas.microsoft.com/office/powerpoint/2010/main" val="2092404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30"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ktangel 4" hidden="1"/>
          <p:cNvSpPr/>
          <p:nvPr>
            <p:custDataLst>
              <p:tags r:id="rId3"/>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algn="ctr">
              <a:lnSpc>
                <a:spcPct val="90000"/>
              </a:lnSpc>
              <a:spcBef>
                <a:spcPct val="0"/>
              </a:spcBef>
            </a:pPr>
            <a:endParaRPr kumimoji="0" lang="da-DK" sz="3200" u="none" strike="noStrike" cap="none" normalizeH="0" dirty="0" err="1" smtClean="0">
              <a:ln>
                <a:noFill/>
              </a:ln>
              <a:solidFill>
                <a:schemeClr val="bg1"/>
              </a:solidFill>
              <a:effectLst/>
              <a:latin typeface="Arial"/>
              <a:ea typeface="+mj-ea"/>
              <a:cs typeface="+mj-cs"/>
              <a:sym typeface="Arial"/>
            </a:endParaRPr>
          </a:p>
        </p:txBody>
      </p:sp>
      <p:pic>
        <p:nvPicPr>
          <p:cNvPr id="102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t="15040" r="35507" b="60673"/>
          <a:stretch/>
        </p:blipFill>
        <p:spPr bwMode="auto">
          <a:xfrm>
            <a:off x="8218168" y="1736812"/>
            <a:ext cx="3973832" cy="117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da-DK" dirty="0" smtClean="0"/>
              <a:t>Ændringer i den ny regnskabserklæring</a:t>
            </a:r>
            <a:endParaRPr lang="da-DK" dirty="0"/>
          </a:p>
        </p:txBody>
      </p:sp>
      <p:sp>
        <p:nvSpPr>
          <p:cNvPr id="4" name="Content Placeholder 3"/>
          <p:cNvSpPr>
            <a:spLocks noGrp="1"/>
          </p:cNvSpPr>
          <p:nvPr>
            <p:ph idx="1"/>
          </p:nvPr>
        </p:nvSpPr>
        <p:spPr>
          <a:xfrm>
            <a:off x="702667" y="1001135"/>
            <a:ext cx="10784483" cy="5164169"/>
          </a:xfrm>
        </p:spPr>
        <p:txBody>
          <a:bodyPr/>
          <a:lstStyle/>
          <a:p>
            <a:pPr>
              <a:buFont typeface="Wingdings" panose="05000000000000000000" pitchFamily="2" charset="2"/>
              <a:buChar char="§"/>
            </a:pPr>
            <a:r>
              <a:rPr lang="da-DK" dirty="0" smtClean="0"/>
              <a:t>Sammenhæng</a:t>
            </a:r>
          </a:p>
          <a:p>
            <a:pPr lvl="1">
              <a:buFont typeface="Wingdings" panose="05000000000000000000" pitchFamily="2" charset="2"/>
              <a:buChar char="§"/>
            </a:pPr>
            <a:r>
              <a:rPr lang="da-DK" dirty="0" smtClean="0"/>
              <a:t>Bedre sammenhæng mellem regnskabserklæring og kvitteringsdelen ved, at erklæring og kvittering bliver ét dokument, som både kunde og SAM kan skrive i.</a:t>
            </a:r>
          </a:p>
          <a:p>
            <a:pPr>
              <a:buFont typeface="Wingdings" panose="05000000000000000000" pitchFamily="2" charset="2"/>
              <a:buChar char="§"/>
            </a:pPr>
            <a:endParaRPr lang="da-DK" dirty="0"/>
          </a:p>
          <a:p>
            <a:pPr>
              <a:buFont typeface="Wingdings" panose="05000000000000000000" pitchFamily="2" charset="2"/>
              <a:buChar char="§"/>
            </a:pPr>
            <a:r>
              <a:rPr lang="da-DK" dirty="0" smtClean="0"/>
              <a:t>Historik</a:t>
            </a:r>
          </a:p>
          <a:p>
            <a:pPr lvl="1">
              <a:buFont typeface="Wingdings" panose="05000000000000000000" pitchFamily="2" charset="2"/>
              <a:buChar char="§"/>
            </a:pPr>
            <a:r>
              <a:rPr lang="da-DK" dirty="0" smtClean="0"/>
              <a:t>Det er muligt, at se tidligere besvarelser af de enkelte punkter i regnskabserklæring pr. år.</a:t>
            </a:r>
          </a:p>
          <a:p>
            <a:pPr>
              <a:buFont typeface="Wingdings" panose="05000000000000000000" pitchFamily="2" charset="2"/>
              <a:buChar char="§"/>
            </a:pPr>
            <a:r>
              <a:rPr lang="da-DK" dirty="0" smtClean="0"/>
              <a:t>Revisionsspor på opfølgning af udestående</a:t>
            </a:r>
          </a:p>
          <a:p>
            <a:pPr lvl="1">
              <a:buFont typeface="Wingdings" panose="05000000000000000000" pitchFamily="2" charset="2"/>
              <a:buChar char="§"/>
            </a:pPr>
            <a:r>
              <a:rPr lang="da-DK" dirty="0" smtClean="0"/>
              <a:t>Der skal knyttes kvitteringskommentar til alle noter</a:t>
            </a:r>
          </a:p>
          <a:p>
            <a:pPr>
              <a:buFont typeface="Wingdings" panose="05000000000000000000" pitchFamily="2" charset="2"/>
              <a:buChar char="§"/>
            </a:pPr>
            <a:r>
              <a:rPr lang="da-DK" dirty="0"/>
              <a:t>Frigivelse af punkt 1 og 2 før den 15.</a:t>
            </a:r>
          </a:p>
          <a:p>
            <a:pPr lvl="1">
              <a:buFont typeface="Wingdings" panose="05000000000000000000" pitchFamily="2" charset="2"/>
              <a:buChar char="§"/>
            </a:pPr>
            <a:r>
              <a:rPr lang="da-DK" dirty="0"/>
              <a:t>Mulighed for at frigive pkt. 1 og 2 før den 15., hvorved institutionerne kan begynde at lave budgetopfølgning m.m. allerede den 7. i måneden.</a:t>
            </a:r>
          </a:p>
          <a:p>
            <a:pPr>
              <a:buFont typeface="Wingdings" panose="05000000000000000000" pitchFamily="2" charset="2"/>
              <a:buChar char="§"/>
            </a:pPr>
            <a:r>
              <a:rPr lang="da-DK" dirty="0"/>
              <a:t>Klar til ibrugtagning fra 2019</a:t>
            </a:r>
          </a:p>
          <a:p>
            <a:pPr lvl="1">
              <a:buFont typeface="Wingdings" panose="05000000000000000000" pitchFamily="2" charset="2"/>
              <a:buChar char="§"/>
            </a:pPr>
            <a:r>
              <a:rPr lang="da-DK" dirty="0"/>
              <a:t>Primo marts 2019</a:t>
            </a:r>
          </a:p>
          <a:p>
            <a:endParaRPr lang="da-DK" dirty="0"/>
          </a:p>
        </p:txBody>
      </p:sp>
      <p:sp>
        <p:nvSpPr>
          <p:cNvPr id="2" name="Slide Number Placeholder 1"/>
          <p:cNvSpPr>
            <a:spLocks noGrp="1"/>
          </p:cNvSpPr>
          <p:nvPr>
            <p:ph type="sldNum" sz="quarter" idx="12"/>
          </p:nvPr>
        </p:nvSpPr>
        <p:spPr>
          <a:xfrm>
            <a:off x="936891" y="6323877"/>
            <a:ext cx="373027" cy="171450"/>
          </a:xfrm>
        </p:spPr>
        <p:txBody>
          <a:bodyPr/>
          <a:lstStyle/>
          <a:p>
            <a:fld id="{1E80101F-5742-4645-B1C0-D6AFABF6C92F}" type="slidenum">
              <a:rPr lang="da-DK" smtClean="0"/>
              <a:pPr/>
              <a:t>9</a:t>
            </a:fld>
            <a:endParaRPr lang="da-DK" dirty="0"/>
          </a:p>
        </p:txBody>
      </p:sp>
    </p:spTree>
    <p:extLst>
      <p:ext uri="{BB962C8B-B14F-4D97-AF65-F5344CB8AC3E}">
        <p14:creationId xmlns:p14="http://schemas.microsoft.com/office/powerpoint/2010/main" val="14598907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24162&quot;&gt;&lt;version val=&quot;2703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ZFxT4CA.RC6U4jSvMdfCz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S3KaNaLJSZi78pSPsZfTm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UCtPiV68RAORrMuAGa.5w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FpiOHNtRTsmN81vduMytV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3N24XbIsQhKGNHppLaVcR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oYAmHGoZRxSnyvW0zVfjL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iJoZs9RiSReWj6y65cZVl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K09WkOLSQqGuiWWcYfNzq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PRbIlhBvRmqrByyqEWAQe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kUyTYgJ5RTeqDkMejTiRl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UzLq1R3WTlO4065TXsDfK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7Igu2unfR369SDFwfeUxY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V6s0Qxl5ToiO18u1zhMKr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E88BAKubQueASe8unTFIZ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E88BAKubQueASe8unTFIZ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nBTVv8u0SfeACo0LSVyJG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k22PCYK9R5SK4q.VqdrQ8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dVjDRV5pQBuRrFs._JWhW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cu3cVPoRFuk5Klxt2OgO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eP4nPioGRlai4aLESxgN7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qk8yf3giSEWAj8xFBV6RX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xWyuw5aiT8CgluvinCX8M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4ShYlAn.SbGuf_iB4IDzY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75OhRbHiTMin5_dRVEccY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LC1joD7Rb.haXt0ffGOC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oy72YhO.S.uRoAYIqZS9C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ZyPPIpw6SESS5Eg_wM1vl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yGIsFSDcQvucVK0tDYSef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E6CuVTTJSAizgEWx0LbFH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GkM5bGFlSfGRPY5HgO3kr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2MeO0AwSLy69F3_ErktS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JcXwnf2lTVmN8aSekuySJ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5S1K4eS7SiOjPwrHt_3Py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sVfrhed3QVeLij.zBkJSO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Gj.PrRhhSzOYMGgzcg_co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7.TwxDIXS9C4firovy.74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cUvcl3SkS8Ch4MUPq_yq7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Ssf5LmskTcq1kQtUhyN9O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10ibbd0gQaC752DC2u_e6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iltmZ9UZQr2Yg9wSUmGHF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jlTSLTPgTiSlW4yEEvy4.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OcrxDTLfS_.yqrLAKgIkD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Sxx6KzvlS_Kv.BovoViTT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NEqoD97oR1aJyofdlWY4q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VBXXbzoJTymccRZguy8an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AA1JGJf6Q9Gtrn9toynKG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4sRgmVMxSoG40xbsqOMUU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MyGcj1m9Seitnq0nsXLGF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ipaTZM_3QXyljM0Z2cTP9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JHuoAAlQ66MKBCmsm3.G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PqsCpxXITOih.K_7WEn2J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ZBgv41VHSg6QRVyNWoXt8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Cjj9Uy8iRPuJdu.Mr.UhH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GgVpMOlBRgCVa3kfGUEBk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fF39UQEdTx20_5VHqh6j9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mqiGajZ4QLiQmNYmbigkB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3g9SD21_QHWT7Bt0KCuoY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CXp2zdq1R0WeWJpgHmSN4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U6V7NzPFQZulyGT_kk.TV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Np42KfYtSzW8KqguHjkod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uoxJyNW9RA.f4i2WZ11.O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7__Np0cYSlyi7fFydElNe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NhO7dPUhQ9Cly_sOFtgfC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lYXzb07eSfmbwVtbTu2Va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RdbaLZjBSYC_vrv3JP6Sh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WV2hEfjCReqDTBMoMlH4R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RgZ.2G10RAynhmE4zwqpq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4ushyhwZQwaVLnzUqSPHZ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wDi_IKDhSAetBEyH_PsAA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Ae1Fmq3_QDKr.eFGuTs9y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K.4tslNXRIevN_trCcM.x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kyzlWLKIS.KQbcdM4doOR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UzaMmpVmRbOnEr5.bd4OK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xiOkoX8fR.6lnZlbbqVtu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5f9g6fFxSMCdj2Ka43C7p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s15AqvetTWKu2gxlEAyb4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8xPuOB7aRfm00wzXztObB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9k_Yz0O1S8mAPVrInM5qC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C9pEejaRbCtH9N51N.vz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SA4joBkuTZmD99W.ed24t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pZkyv8ChTI6DQoz3wAjZM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bnhenQLcSPOoNpwv.ickp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KfcRlgGMSZaisCjn0I3dg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0E467q7JRCuCBz_k78EKB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t_JLZt01RMyZWIDY_RJo7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gmsySEcSQhC7fQleu8hzd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N903fmSXSmaCRd6fIERVA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0kcm4rMkSlqAb7Yyz4skt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GVYnUxPRKiCVGdqiUn_K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nBTVv8u0SfeACo0LSVyJG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k22PCYK9R5SK4q.VqdrQ8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dVjDRV5pQBuRrFs._JWhW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eP4nPioGRlai4aLESxgN7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qk8yf3giSEWAj8xFBV6RX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xWyuw5aiT8CgluvinCX8M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4ShYlAn.SbGuf_iB4IDzY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75OhRbHiTMin5_dRVEccY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LC1joD7Rb.haXt0ffGOC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y72YhO.S.uRoAYIqZS9C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uLznHsygSsaF_pA_eY0CF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ZyPPIpw6SESS5Eg_wM1vl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yGIsFSDcQvucVK0tDYSef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E6CuVTTJSAizgEWx0LbFH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2MeO0AwSLy69F3_ErktS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JcXwnf2lTVmN8aSekuySJ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5S1K4eS7SiOjPwrHt_3Py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sVfrhed3QVeLij.zBkJSO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Gj.PrRhhSzOYMGgzcg_co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7.TwxDIXS9C4firovy.74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cUvcl3SkS8Ch4MUPq_yq7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5pQkMrrjSeGmut3mY.QYJ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Ssf5LmskTcq1kQtUhyN9O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10ibbd0gQaC752DC2u_e6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iltmZ9UZQr2Yg9wSUmGHF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OcrxDTLfS_.yqrLAKgIkD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Sxx6KzvlS_Kv.BovoViTT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NEqoD97oR1aJyofdlWY4q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VBXXbzoJTymccRZguy8an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AA1JGJf6Q9Gtrn9toynKG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4sRgmVMxSoG40xbsqOMUU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MyGcj1m9Seitnq0nsXLGF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0ZumnLzmTnSi6cWpjWaiz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ipaTZM_3QXyljM0Z2cTP9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JHuoAAlQ66MKBCmsm3.G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PqsCpxXITOih.K_7WEn2J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Cjj9Uy8iRPuJdu.Mr.UhH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GgVpMOlBRgCVa3kfGUEBk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fF39UQEdTx20_5VHqh6j9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mqiGajZ4QLiQmNYmbigkB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3g9SD21_QHWT7Bt0KCuoY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Xp2zdq1R0WeWJpgHmSN4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U6V7NzPFQZulyGT_kk.TV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Np42KfYtSzW8KqguHjkod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uoxJyNW9RA.f4i2WZ11.O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7__Np0cYSlyi7fFydElNe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lYXzb07eSfmbwVtbTu2Va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RdbaLZjBSYC_vrv3JP6Sh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WV2hEfjCReqDTBMoMlH4R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RgZ.2G10RAynhmE4zwqpq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4ushyhwZQwaVLnzUqSPHZ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wDi_IKDhSAetBEyH_PsAA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Ae1Fmq3_QDKr.eFGuTs9y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KZ64gG3HQny_roHTTtNoO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K.4tslNXRIevN_trCcM.x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kyzlWLKIS.KQbcdM4doOR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UzaMmpVmRbOnEr5.bd4OK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5f9g6fFxSMCdj2Ka43C7p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s15AqvetTWKu2gxlEAyb4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8xPuOB7aRfm00wzXztObB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P8vFBlqBRvuV43l8oJPsc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v5rSXW.kTo6VxcG7P5.VX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bk._66UnSx6TpJmRkyUKk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OFZjxtZ.SA2imALWzOPu6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mga6MaV0QqKJ4kJsJmwEk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5DVxu6rsT1quSr3GitNX1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S.sWvYrPQ12.e2oxpxm8U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i7Ia4vSbStKtHRsBbTo_i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8FZWpbgeSNC5DliWhUaCO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nFnkJz7UQkK.ouQaWTUqE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idIIdvStSWqwV6SDITdm1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V.O7ygolQlezYSSC4lti3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gvoRa.E2TTqLb2r8whrmx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2h7tT2fKTQGtKAyE_m_ReA"/>
</p:tagLst>
</file>

<file path=ppt/theme/theme1.xml><?xml version="1.0" encoding="utf-8"?>
<a:theme xmlns:a="http://schemas.openxmlformats.org/drawingml/2006/main" name="Blank">
  <a:themeElements>
    <a:clrScheme name="Statens Administration">
      <a:dk1>
        <a:srgbClr val="000000"/>
      </a:dk1>
      <a:lt1>
        <a:srgbClr val="FFFFFF"/>
      </a:lt1>
      <a:dk2>
        <a:srgbClr val="EB4600"/>
      </a:dk2>
      <a:lt2>
        <a:srgbClr val="6E91A0"/>
      </a:lt2>
      <a:accent1>
        <a:srgbClr val="00AAD2"/>
      </a:accent1>
      <a:accent2>
        <a:srgbClr val="5591CD"/>
      </a:accent2>
      <a:accent3>
        <a:srgbClr val="7050B9"/>
      </a:accent3>
      <a:accent4>
        <a:srgbClr val="A5005F"/>
      </a:accent4>
      <a:accent5>
        <a:srgbClr val="F0005F"/>
      </a:accent5>
      <a:accent6>
        <a:srgbClr val="B06606"/>
      </a:accent6>
      <a:hlink>
        <a:srgbClr val="0000FF"/>
      </a:hlink>
      <a:folHlink>
        <a:srgbClr val="800080"/>
      </a:folHlink>
    </a:clrScheme>
    <a:fontScheme name="DK Finansminister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6350" cap="flat" cmpd="sng" algn="ctr">
          <a:solidFill>
            <a:schemeClr val="tx2"/>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1100"/>
          </a:spcBef>
          <a:spcAft>
            <a:spcPct val="0"/>
          </a:spcAft>
          <a:buClrTx/>
          <a:buSzTx/>
          <a:buFontTx/>
          <a:buNone/>
          <a:tabLst/>
          <a:defRPr kumimoji="0" sz="2000" b="0"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8000"/>
          </a:lnSpc>
          <a:spcBef>
            <a:spcPct val="54000"/>
          </a:spcBef>
          <a:spcAft>
            <a:spcPct val="0"/>
          </a:spcAft>
          <a:buClrTx/>
          <a:buSzTx/>
          <a:buFontTx/>
          <a:buNone/>
          <a:tabLst/>
          <a:defRPr kumimoji="0" lang="en-GB" sz="17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nSpc>
            <a:spcPct val="100000"/>
          </a:lnSpc>
          <a:spcBef>
            <a:spcPts val="1100"/>
          </a:spcBef>
          <a:defRPr sz="2000" dirty="0" err="1" smtClean="0"/>
        </a:defPPr>
      </a:lstStyle>
    </a:txDef>
  </a:objectDefaults>
  <a:extraClrSchemeLst/>
  <a:extLst>
    <a:ext uri="{05A4C25C-085E-4340-85A3-A5531E510DB2}">
      <thm15:themeFamily xmlns="" xmlns:thm15="http://schemas.microsoft.com/office/thememl/2012/main" name="1 SAM PowerPoint 16-9 skabelon.potx" id="{438A7BEA-B700-457F-8593-48AFD4BDE7EF}" vid="{EE9D501E-38A3-4010-8A4F-9EF291180CE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8498</TotalTime>
  <Words>1862</Words>
  <Application>Microsoft Office PowerPoint</Application>
  <PresentationFormat>Brugerdefineret</PresentationFormat>
  <Paragraphs>553</Paragraphs>
  <Slides>35</Slides>
  <Notes>14</Notes>
  <HiddenSlides>0</HiddenSlides>
  <MMClips>0</MMClips>
  <ScaleCrop>false</ScaleCrop>
  <HeadingPairs>
    <vt:vector size="6" baseType="variant">
      <vt:variant>
        <vt:lpstr>Tema</vt:lpstr>
      </vt:variant>
      <vt:variant>
        <vt:i4>1</vt:i4>
      </vt:variant>
      <vt:variant>
        <vt:lpstr>Integrerede OLE-servere</vt:lpstr>
      </vt:variant>
      <vt:variant>
        <vt:i4>1</vt:i4>
      </vt:variant>
      <vt:variant>
        <vt:lpstr>Diastitler</vt:lpstr>
      </vt:variant>
      <vt:variant>
        <vt:i4>35</vt:i4>
      </vt:variant>
    </vt:vector>
  </HeadingPairs>
  <TitlesOfParts>
    <vt:vector size="37" baseType="lpstr">
      <vt:lpstr>Blank</vt:lpstr>
      <vt:lpstr>think-cell Slide</vt:lpstr>
      <vt:lpstr>Kundeforum</vt:lpstr>
      <vt:lpstr>Dagsorden </vt:lpstr>
      <vt:lpstr>PowerPoint-præsentation</vt:lpstr>
      <vt:lpstr>Spor 1 Kundernes oplevelse af kvaliteten i SAM - Kortlægning på baggrund af tilbagemelding fra 15 ministerområder</vt:lpstr>
      <vt:lpstr>Spor 1 Kundernes oplevelse af kvaliteten i SAM - Handleplan</vt:lpstr>
      <vt:lpstr>Videre kvalificering af en ændring af opgavesplittet - gennem standardisering og segmentering</vt:lpstr>
      <vt:lpstr>Ansvarsdeling mellem kunder og SAM i fht. Rigsrevisionen</vt:lpstr>
      <vt:lpstr>Præsentation af den nye Regnskabserklæring SKS team, ved Michael Pedersen</vt:lpstr>
      <vt:lpstr>Ændringer i den ny regnskabserklæring</vt:lpstr>
      <vt:lpstr>Tidsplan</vt:lpstr>
      <vt:lpstr>Test virksomheder</vt:lpstr>
      <vt:lpstr>Status -  SAM Løn og Refusion</vt:lpstr>
      <vt:lpstr>SAM Løn og Refusion</vt:lpstr>
      <vt:lpstr>SAM løn - organisation</vt:lpstr>
      <vt:lpstr>                             Status - SAM Regnskab  </vt:lpstr>
      <vt:lpstr>SAM Regnskab - generelt</vt:lpstr>
      <vt:lpstr>SAM Regnskab - organisation</vt:lpstr>
      <vt:lpstr>SAM Regnskab - Årsafslutning</vt:lpstr>
      <vt:lpstr>Status – Kunder og Kvalitet  </vt:lpstr>
      <vt:lpstr>Kunder og kvalitet</vt:lpstr>
      <vt:lpstr>Bedre Balance II Ny Servicedesk – fremtidig supportmodel</vt:lpstr>
      <vt:lpstr>Status på opgaveoverdragelse</vt:lpstr>
      <vt:lpstr>Status - oprydning og ajourføring af kundeaftaler</vt:lpstr>
      <vt:lpstr>Status - oprydning og ajourføring af kundeaftaler</vt:lpstr>
      <vt:lpstr>Forum for statslige regnskabschefer</vt:lpstr>
      <vt:lpstr>Kundeportalen   - nu er den her ! </vt:lpstr>
      <vt:lpstr>Kundeportalen</vt:lpstr>
      <vt:lpstr>Kundeportalen giver adgang til </vt:lpstr>
      <vt:lpstr>Kundeportalen … første og næste skridt</vt:lpstr>
      <vt:lpstr>For at få adgang skal I have en lokal  brugeradministrator</vt:lpstr>
      <vt:lpstr> KTU 2018  resultater og handlingsplan</vt:lpstr>
      <vt:lpstr>Kundetilfredshed 2018  - Resultater</vt:lpstr>
      <vt:lpstr>Udvikling i  perioden 2010 – 2018</vt:lpstr>
      <vt:lpstr>Status på initiativer som opfølgning på KTU 2017/18</vt:lpstr>
      <vt:lpstr>Eventuelt</vt:lpstr>
    </vt:vector>
  </TitlesOfParts>
  <Company>SAM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SAM</dc:creator>
  <cp:lastModifiedBy>Christina Kristholm Jørgensen</cp:lastModifiedBy>
  <cp:revision>194</cp:revision>
  <cp:lastPrinted>2018-10-01T09:24:04Z</cp:lastPrinted>
  <dcterms:created xsi:type="dcterms:W3CDTF">2015-09-09T14:30:20Z</dcterms:created>
  <dcterms:modified xsi:type="dcterms:W3CDTF">2018-11-12T10:36:43Z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www.skabelondesign.com</vt:lpwstr>
  </property>
  <property fmtid="{D5CDD505-2E9C-101B-9397-08002B2CF9AE}" pid="3" name="SD_DocumentLanguage">
    <vt:lpwstr>da-DK</vt:lpwstr>
  </property>
</Properties>
</file>